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6699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2.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1.png"/><Relationship Id="rId7"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5.png"/><Relationship Id="rId4" Type="http://schemas.openxmlformats.org/officeDocument/2006/relationships/image" Target="../media/image17.png"/><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3D1320"/>
        </a:solidFill>
        <a:effectLst/>
      </p:bgPr>
    </p:bg>
    <p:spTree>
      <p:nvGrpSpPr>
        <p:cNvPr id="1" name=""/>
        <p:cNvGrpSpPr/>
        <p:nvPr/>
      </p:nvGrpSpPr>
      <p:grpSpPr>
        <a:xfrm>
          <a:off x="0" y="0"/>
          <a:ext cx="0" cy="0"/>
          <a:chOff x="0" y="0"/>
          <a:chExt cx="0" cy="0"/>
        </a:xfrm>
      </p:grpSpPr>
      <p:sp>
        <p:nvSpPr>
          <p:cNvPr id="2" name="Shape 0"/>
          <p:cNvSpPr/>
          <p:nvPr/>
        </p:nvSpPr>
        <p:spPr>
          <a:xfrm>
            <a:off x="10515600" y="0"/>
            <a:ext cx="1676095" cy="6858000"/>
          </a:xfrm>
          <a:prstGeom prst="rect">
            <a:avLst/>
          </a:prstGeom>
          <a:solidFill>
            <a:srgbClr val="5A1F2E"/>
          </a:solidFill>
          <a:ln w="12700">
            <a:solidFill>
              <a:srgbClr val="5A1F2E"/>
            </a:solidFill>
            <a:prstDash val="solid"/>
          </a:ln>
        </p:spPr>
        <p:txBody>
          <a:bodyPr/>
          <a:lstStyle/>
          <a:p>
            <a:endParaRPr lang="en-US"/>
          </a:p>
        </p:txBody>
      </p:sp>
      <p:sp>
        <p:nvSpPr>
          <p:cNvPr id="3" name="Shape 1"/>
          <p:cNvSpPr/>
          <p:nvPr/>
        </p:nvSpPr>
        <p:spPr>
          <a:xfrm>
            <a:off x="11612880" y="0"/>
            <a:ext cx="164592" cy="6858000"/>
          </a:xfrm>
          <a:prstGeom prst="rect">
            <a:avLst/>
          </a:prstGeom>
          <a:solidFill>
            <a:srgbClr val="CEB888"/>
          </a:solidFill>
          <a:ln w="12700">
            <a:solidFill>
              <a:srgbClr val="CEB888"/>
            </a:solidFill>
            <a:prstDash val="solid"/>
          </a:ln>
        </p:spPr>
        <p:txBody>
          <a:bodyPr/>
          <a:lstStyle/>
          <a:p>
            <a:endParaRPr lang="en-US"/>
          </a:p>
        </p:txBody>
      </p:sp>
      <p:sp>
        <p:nvSpPr>
          <p:cNvPr id="4" name="Text 2"/>
          <p:cNvSpPr/>
          <p:nvPr/>
        </p:nvSpPr>
        <p:spPr>
          <a:xfrm>
            <a:off x="640080" y="1188720"/>
            <a:ext cx="9601200" cy="365760"/>
          </a:xfrm>
          <a:prstGeom prst="rect">
            <a:avLst/>
          </a:prstGeom>
          <a:noFill/>
          <a:ln/>
        </p:spPr>
        <p:txBody>
          <a:bodyPr wrap="square" lIns="0" tIns="0" rIns="0" bIns="0" rtlCol="0" anchor="ctr"/>
          <a:lstStyle/>
          <a:p>
            <a:pPr marL="0" indent="0">
              <a:buNone/>
            </a:pPr>
            <a:r>
              <a:rPr lang="en-US" sz="1200" b="1" kern="0" spc="600" dirty="0">
                <a:solidFill>
                  <a:srgbClr val="CEB888"/>
                </a:solidFill>
                <a:latin typeface="Calibri" pitchFamily="34" charset="0"/>
                <a:ea typeface="Calibri" pitchFamily="34" charset="-122"/>
                <a:cs typeface="Calibri" pitchFamily="34" charset="-120"/>
              </a:rPr>
              <a:t>FSU COLLEGE OF NURSING  |  ONLINE GRADUATE PROGRAM</a:t>
            </a:r>
            <a:endParaRPr lang="en-US" sz="1200" dirty="0"/>
          </a:p>
        </p:txBody>
      </p:sp>
      <p:sp>
        <p:nvSpPr>
          <p:cNvPr id="5" name="Text 3"/>
          <p:cNvSpPr/>
          <p:nvPr/>
        </p:nvSpPr>
        <p:spPr>
          <a:xfrm>
            <a:off x="640080" y="1645920"/>
            <a:ext cx="10058400" cy="2011680"/>
          </a:xfrm>
          <a:prstGeom prst="rect">
            <a:avLst/>
          </a:prstGeom>
          <a:noFill/>
          <a:ln/>
        </p:spPr>
        <p:txBody>
          <a:bodyPr wrap="square" lIns="0" tIns="0" rIns="0" bIns="0" rtlCol="0" anchor="ctr"/>
          <a:lstStyle/>
          <a:p>
            <a:pPr marL="0" indent="0">
              <a:lnSpc>
                <a:spcPct val="95000"/>
              </a:lnSpc>
              <a:buNone/>
            </a:pPr>
            <a:r>
              <a:rPr lang="en-US" sz="6000" b="1" dirty="0">
                <a:solidFill>
                  <a:srgbClr val="FFFFFF"/>
                </a:solidFill>
                <a:latin typeface="Georgia" pitchFamily="34" charset="0"/>
                <a:ea typeface="Georgia" pitchFamily="34" charset="-122"/>
                <a:cs typeface="Georgia" pitchFamily="34" charset="-120"/>
              </a:rPr>
              <a:t>Master of Science</a:t>
            </a:r>
            <a:endParaRPr lang="en-US" sz="6000" dirty="0"/>
          </a:p>
          <a:p>
            <a:pPr marL="0" indent="0">
              <a:lnSpc>
                <a:spcPct val="95000"/>
              </a:lnSpc>
              <a:buNone/>
            </a:pPr>
            <a:r>
              <a:rPr lang="en-US" sz="6000" b="1" dirty="0">
                <a:solidFill>
                  <a:srgbClr val="FFFFFF"/>
                </a:solidFill>
                <a:latin typeface="Georgia" pitchFamily="34" charset="0"/>
                <a:ea typeface="Georgia" pitchFamily="34" charset="-122"/>
                <a:cs typeface="Georgia" pitchFamily="34" charset="-120"/>
              </a:rPr>
              <a:t>in Nursing</a:t>
            </a:r>
            <a:endParaRPr lang="en-US" sz="6000" dirty="0"/>
          </a:p>
        </p:txBody>
      </p:sp>
      <p:sp>
        <p:nvSpPr>
          <p:cNvPr id="6" name="Shape 4"/>
          <p:cNvSpPr/>
          <p:nvPr/>
        </p:nvSpPr>
        <p:spPr>
          <a:xfrm>
            <a:off x="640080" y="3703320"/>
            <a:ext cx="822960" cy="64008"/>
          </a:xfrm>
          <a:prstGeom prst="rect">
            <a:avLst/>
          </a:prstGeom>
          <a:solidFill>
            <a:srgbClr val="CEB888"/>
          </a:solidFill>
          <a:ln w="12700">
            <a:solidFill>
              <a:srgbClr val="CEB888"/>
            </a:solidFill>
            <a:prstDash val="solid"/>
          </a:ln>
        </p:spPr>
        <p:txBody>
          <a:bodyPr/>
          <a:lstStyle/>
          <a:p>
            <a:endParaRPr lang="en-US"/>
          </a:p>
        </p:txBody>
      </p:sp>
      <p:sp>
        <p:nvSpPr>
          <p:cNvPr id="7" name="Text 5"/>
          <p:cNvSpPr/>
          <p:nvPr/>
        </p:nvSpPr>
        <p:spPr>
          <a:xfrm>
            <a:off x="640080" y="3886200"/>
            <a:ext cx="10058400" cy="548640"/>
          </a:xfrm>
          <a:prstGeom prst="rect">
            <a:avLst/>
          </a:prstGeom>
          <a:noFill/>
          <a:ln/>
        </p:spPr>
        <p:txBody>
          <a:bodyPr wrap="square" lIns="0" tIns="0" rIns="0" bIns="0" rtlCol="0" anchor="ctr"/>
          <a:lstStyle/>
          <a:p>
            <a:pPr marL="0" indent="0">
              <a:buNone/>
            </a:pPr>
            <a:r>
              <a:rPr lang="en-US" sz="2800" i="1" dirty="0">
                <a:solidFill>
                  <a:srgbClr val="CEB888"/>
                </a:solidFill>
                <a:latin typeface="Georgia" pitchFamily="34" charset="0"/>
                <a:ea typeface="Georgia" pitchFamily="34" charset="-122"/>
                <a:cs typeface="Georgia" pitchFamily="34" charset="-120"/>
              </a:rPr>
              <a:t>Lead Nursing's Next Era.</a:t>
            </a:r>
            <a:endParaRPr lang="en-US" sz="2800" dirty="0"/>
          </a:p>
        </p:txBody>
      </p:sp>
      <p:sp>
        <p:nvSpPr>
          <p:cNvPr id="8" name="Text 6"/>
          <p:cNvSpPr/>
          <p:nvPr/>
        </p:nvSpPr>
        <p:spPr>
          <a:xfrm>
            <a:off x="640080" y="4526280"/>
            <a:ext cx="9601200" cy="640080"/>
          </a:xfrm>
          <a:prstGeom prst="rect">
            <a:avLst/>
          </a:prstGeom>
          <a:noFill/>
          <a:ln/>
        </p:spPr>
        <p:txBody>
          <a:bodyPr wrap="square" lIns="0" tIns="0" rIns="0" bIns="0" rtlCol="0" anchor="ctr"/>
          <a:lstStyle/>
          <a:p>
            <a:pPr marL="0" indent="0">
              <a:buNone/>
            </a:pPr>
            <a:r>
              <a:rPr lang="en-US" sz="1600" dirty="0">
                <a:solidFill>
                  <a:srgbClr val="FFFFFF"/>
                </a:solidFill>
                <a:latin typeface="Calibri" pitchFamily="34" charset="0"/>
                <a:ea typeface="Calibri" pitchFamily="34" charset="-122"/>
                <a:cs typeface="Calibri" pitchFamily="34" charset="-120"/>
              </a:rPr>
              <a:t>An online graduate program with two future-shaping concentrations</a:t>
            </a:r>
            <a:r>
              <a:rPr lang="en-US" sz="1600">
                <a:solidFill>
                  <a:srgbClr val="FFFFFF"/>
                </a:solidFill>
                <a:latin typeface="Calibri" pitchFamily="34" charset="0"/>
                <a:ea typeface="Calibri" pitchFamily="34" charset="-122"/>
                <a:cs typeface="Calibri" pitchFamily="34" charset="-120"/>
              </a:rPr>
              <a:t>: </a:t>
            </a:r>
            <a:br>
              <a:rPr lang="en-US" sz="1600">
                <a:solidFill>
                  <a:srgbClr val="FFFFFF"/>
                </a:solidFill>
                <a:latin typeface="Calibri" pitchFamily="34" charset="0"/>
                <a:ea typeface="Calibri" pitchFamily="34" charset="-122"/>
                <a:cs typeface="Calibri" pitchFamily="34" charset="-120"/>
              </a:rPr>
            </a:br>
            <a:r>
              <a:rPr lang="en-US" sz="1600">
                <a:solidFill>
                  <a:srgbClr val="FFFFFF"/>
                </a:solidFill>
                <a:latin typeface="Calibri" pitchFamily="34" charset="0"/>
                <a:ea typeface="Calibri" pitchFamily="34" charset="-122"/>
                <a:cs typeface="Calibri" pitchFamily="34" charset="-120"/>
              </a:rPr>
              <a:t>AI </a:t>
            </a:r>
            <a:r>
              <a:rPr lang="en-US" sz="1600" dirty="0">
                <a:solidFill>
                  <a:srgbClr val="FFFFFF"/>
                </a:solidFill>
                <a:latin typeface="Calibri" pitchFamily="34" charset="0"/>
                <a:ea typeface="Calibri" pitchFamily="34" charset="-122"/>
                <a:cs typeface="Calibri" pitchFamily="34" charset="-120"/>
              </a:rPr>
              <a:t>Applications </a:t>
            </a:r>
            <a:r>
              <a:rPr lang="en-US" sz="1600">
                <a:solidFill>
                  <a:srgbClr val="FFFFFF"/>
                </a:solidFill>
                <a:latin typeface="Calibri" pitchFamily="34" charset="0"/>
                <a:ea typeface="Calibri" pitchFamily="34" charset="-122"/>
                <a:cs typeface="Calibri" pitchFamily="34" charset="-120"/>
              </a:rPr>
              <a:t>in Healthcare </a:t>
            </a:r>
            <a:r>
              <a:rPr lang="en-US" sz="1600" dirty="0">
                <a:solidFill>
                  <a:srgbClr val="FFFFFF"/>
                </a:solidFill>
                <a:latin typeface="Calibri" pitchFamily="34" charset="0"/>
                <a:ea typeface="Calibri" pitchFamily="34" charset="-122"/>
                <a:cs typeface="Calibri" pitchFamily="34" charset="-120"/>
              </a:rPr>
              <a:t>and Nursing Education.</a:t>
            </a:r>
            <a:endParaRPr lang="en-US" sz="1600" dirty="0"/>
          </a:p>
        </p:txBody>
      </p:sp>
      <p:sp>
        <p:nvSpPr>
          <p:cNvPr id="9" name="Text 7"/>
          <p:cNvSpPr/>
          <p:nvPr/>
        </p:nvSpPr>
        <p:spPr>
          <a:xfrm>
            <a:off x="640080" y="6035040"/>
            <a:ext cx="9144000" cy="274320"/>
          </a:xfrm>
          <a:prstGeom prst="rect">
            <a:avLst/>
          </a:prstGeom>
          <a:noFill/>
          <a:ln/>
        </p:spPr>
        <p:txBody>
          <a:bodyPr wrap="square" rtlCol="0" anchor="ctr"/>
          <a:lstStyle/>
          <a:p>
            <a:pPr marL="0" indent="0">
              <a:buNone/>
            </a:pPr>
            <a:r>
              <a:rPr lang="en-US" sz="1000" kern="0" spc="300" dirty="0">
                <a:solidFill>
                  <a:srgbClr val="A38B5C"/>
                </a:solidFill>
                <a:latin typeface="Calibri" pitchFamily="34" charset="0"/>
                <a:ea typeface="Calibri" pitchFamily="34" charset="-122"/>
                <a:cs typeface="Calibri" pitchFamily="34" charset="-120"/>
              </a:rPr>
              <a:t>Program Overview  |  Prospective Student Information</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10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TRACK 02  |  NURSING EDUCATION CURRICULUM</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What you will study.</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457200" y="1783080"/>
            <a:ext cx="5541264" cy="4434840"/>
          </a:xfrm>
          <a:prstGeom prst="rect">
            <a:avLst/>
          </a:prstGeom>
          <a:solidFill>
            <a:srgbClr val="782F40"/>
          </a:solidFill>
          <a:ln w="12700">
            <a:solidFill>
              <a:srgbClr val="782F40"/>
            </a:solidFill>
            <a:prstDash val="solid"/>
          </a:ln>
        </p:spPr>
        <p:txBody>
          <a:bodyPr/>
          <a:lstStyle/>
          <a:p>
            <a:endParaRPr lang="en-US"/>
          </a:p>
        </p:txBody>
      </p:sp>
      <p:sp>
        <p:nvSpPr>
          <p:cNvPr id="11" name="Shape 9"/>
          <p:cNvSpPr/>
          <p:nvPr/>
        </p:nvSpPr>
        <p:spPr>
          <a:xfrm>
            <a:off x="457200" y="1783080"/>
            <a:ext cx="5541264" cy="109728"/>
          </a:xfrm>
          <a:prstGeom prst="rect">
            <a:avLst/>
          </a:prstGeom>
          <a:solidFill>
            <a:srgbClr val="CEB888"/>
          </a:solidFill>
          <a:ln w="12700">
            <a:solidFill>
              <a:srgbClr val="CEB888"/>
            </a:solidFill>
            <a:prstDash val="solid"/>
          </a:ln>
        </p:spPr>
        <p:txBody>
          <a:bodyPr/>
          <a:lstStyle/>
          <a:p>
            <a:endParaRPr lang="en-US"/>
          </a:p>
        </p:txBody>
      </p:sp>
      <p:sp>
        <p:nvSpPr>
          <p:cNvPr id="12" name="Text 10"/>
          <p:cNvSpPr/>
          <p:nvPr/>
        </p:nvSpPr>
        <p:spPr>
          <a:xfrm>
            <a:off x="777240" y="2057400"/>
            <a:ext cx="5175504" cy="274320"/>
          </a:xfrm>
          <a:prstGeom prst="rect">
            <a:avLst/>
          </a:prstGeom>
          <a:noFill/>
          <a:ln/>
        </p:spPr>
        <p:txBody>
          <a:bodyPr wrap="square" lIns="0" tIns="0" rIns="0" bIns="0" rtlCol="0" anchor="ctr"/>
          <a:lstStyle/>
          <a:p>
            <a:pPr marL="0" indent="0">
              <a:buNone/>
            </a:pPr>
            <a:r>
              <a:rPr lang="en-US" sz="1100" b="1" kern="0" spc="400" dirty="0">
                <a:solidFill>
                  <a:srgbClr val="CEB888"/>
                </a:solidFill>
                <a:latin typeface="Calibri" pitchFamily="34" charset="0"/>
                <a:ea typeface="Calibri" pitchFamily="34" charset="-122"/>
                <a:cs typeface="Calibri" pitchFamily="34" charset="-120"/>
              </a:rPr>
              <a:t>EDUCATION TRACK COURSES</a:t>
            </a:r>
            <a:endParaRPr lang="en-US" sz="1100" dirty="0"/>
          </a:p>
        </p:txBody>
      </p:sp>
      <p:sp>
        <p:nvSpPr>
          <p:cNvPr id="13" name="Text 11"/>
          <p:cNvSpPr/>
          <p:nvPr/>
        </p:nvSpPr>
        <p:spPr>
          <a:xfrm>
            <a:off x="777240" y="2331720"/>
            <a:ext cx="5175504" cy="365760"/>
          </a:xfrm>
          <a:prstGeom prst="rect">
            <a:avLst/>
          </a:prstGeom>
          <a:noFill/>
          <a:ln/>
        </p:spPr>
        <p:txBody>
          <a:bodyPr wrap="square" lIns="0" tIns="0" rIns="0" bIns="0"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Specialized educator preparation</a:t>
            </a:r>
            <a:endParaRPr lang="en-US" sz="1800" dirty="0"/>
          </a:p>
        </p:txBody>
      </p:sp>
      <p:sp>
        <p:nvSpPr>
          <p:cNvPr id="14" name="Text 12"/>
          <p:cNvSpPr/>
          <p:nvPr/>
        </p:nvSpPr>
        <p:spPr>
          <a:xfrm>
            <a:off x="777240" y="2834640"/>
            <a:ext cx="1280160" cy="292608"/>
          </a:xfrm>
          <a:prstGeom prst="rect">
            <a:avLst/>
          </a:prstGeom>
          <a:noFill/>
          <a:ln/>
        </p:spPr>
        <p:txBody>
          <a:bodyPr wrap="square" lIns="0" tIns="0" rIns="0" bIns="0" rtlCol="0" anchor="ctr"/>
          <a:lstStyle/>
          <a:p>
            <a:pPr marL="0" indent="0">
              <a:buNone/>
            </a:pPr>
            <a:r>
              <a:rPr lang="en-US" sz="1100" b="1" kern="0" spc="200" dirty="0">
                <a:solidFill>
                  <a:srgbClr val="CEB888"/>
                </a:solidFill>
                <a:latin typeface="Calibri" pitchFamily="34" charset="0"/>
                <a:ea typeface="Calibri" pitchFamily="34" charset="-122"/>
                <a:cs typeface="Calibri" pitchFamily="34" charset="-120"/>
              </a:rPr>
              <a:t>NGR 5713</a:t>
            </a:r>
            <a:endParaRPr lang="en-US" sz="1100" dirty="0"/>
          </a:p>
        </p:txBody>
      </p:sp>
      <p:sp>
        <p:nvSpPr>
          <p:cNvPr id="15" name="Text 13"/>
          <p:cNvSpPr/>
          <p:nvPr/>
        </p:nvSpPr>
        <p:spPr>
          <a:xfrm>
            <a:off x="2103120" y="2834640"/>
            <a:ext cx="3849624" cy="29260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Curriculum Design and Theory for the Nurse Educator</a:t>
            </a:r>
            <a:endParaRPr lang="en-US" sz="1300" dirty="0"/>
          </a:p>
        </p:txBody>
      </p:sp>
      <p:sp>
        <p:nvSpPr>
          <p:cNvPr id="16" name="Text 14"/>
          <p:cNvSpPr/>
          <p:nvPr/>
        </p:nvSpPr>
        <p:spPr>
          <a:xfrm>
            <a:off x="777240" y="3127248"/>
            <a:ext cx="5175504" cy="502920"/>
          </a:xfrm>
          <a:prstGeom prst="rect">
            <a:avLst/>
          </a:prstGeom>
          <a:noFill/>
          <a:ln/>
        </p:spPr>
        <p:txBody>
          <a:bodyPr wrap="square" lIns="0" tIns="0" rIns="0" bIns="0" rtlCol="0" anchor="ctr"/>
          <a:lstStyle/>
          <a:p>
            <a:pPr marL="0" indent="0">
              <a:buNone/>
            </a:pPr>
            <a:r>
              <a:rPr lang="en-US" sz="1050" dirty="0">
                <a:solidFill>
                  <a:srgbClr val="CEB888"/>
                </a:solidFill>
                <a:latin typeface="Calibri" pitchFamily="34" charset="0"/>
                <a:ea typeface="Calibri" pitchFamily="34" charset="-122"/>
                <a:cs typeface="Calibri" pitchFamily="34" charset="-120"/>
              </a:rPr>
              <a:t>Teaching philosophy, curriculum design, and instructional methods.</a:t>
            </a:r>
            <a:endParaRPr lang="en-US" sz="1050" dirty="0"/>
          </a:p>
        </p:txBody>
      </p:sp>
      <p:sp>
        <p:nvSpPr>
          <p:cNvPr id="17" name="Text 15"/>
          <p:cNvSpPr/>
          <p:nvPr/>
        </p:nvSpPr>
        <p:spPr>
          <a:xfrm>
            <a:off x="777240" y="3657600"/>
            <a:ext cx="1280160" cy="292608"/>
          </a:xfrm>
          <a:prstGeom prst="rect">
            <a:avLst/>
          </a:prstGeom>
          <a:noFill/>
          <a:ln/>
        </p:spPr>
        <p:txBody>
          <a:bodyPr wrap="square" lIns="0" tIns="0" rIns="0" bIns="0" rtlCol="0" anchor="ctr"/>
          <a:lstStyle/>
          <a:p>
            <a:pPr marL="0" indent="0">
              <a:buNone/>
            </a:pPr>
            <a:r>
              <a:rPr lang="en-US" sz="1100" b="1" kern="0" spc="200" dirty="0">
                <a:solidFill>
                  <a:srgbClr val="CEB888"/>
                </a:solidFill>
                <a:latin typeface="Calibri" pitchFamily="34" charset="0"/>
                <a:ea typeface="Calibri" pitchFamily="34" charset="-122"/>
                <a:cs typeface="Calibri" pitchFamily="34" charset="-120"/>
              </a:rPr>
              <a:t>NGR XXXX</a:t>
            </a:r>
            <a:endParaRPr lang="en-US" sz="1100" dirty="0"/>
          </a:p>
        </p:txBody>
      </p:sp>
      <p:sp>
        <p:nvSpPr>
          <p:cNvPr id="18" name="Text 16"/>
          <p:cNvSpPr/>
          <p:nvPr/>
        </p:nvSpPr>
        <p:spPr>
          <a:xfrm>
            <a:off x="2103120" y="3657600"/>
            <a:ext cx="3849624" cy="29260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Current Topics in Nursing Education</a:t>
            </a:r>
            <a:endParaRPr lang="en-US" sz="1300" dirty="0"/>
          </a:p>
        </p:txBody>
      </p:sp>
      <p:sp>
        <p:nvSpPr>
          <p:cNvPr id="19" name="Text 17"/>
          <p:cNvSpPr/>
          <p:nvPr/>
        </p:nvSpPr>
        <p:spPr>
          <a:xfrm>
            <a:off x="777240" y="3950208"/>
            <a:ext cx="5175504" cy="502920"/>
          </a:xfrm>
          <a:prstGeom prst="rect">
            <a:avLst/>
          </a:prstGeom>
          <a:noFill/>
          <a:ln/>
        </p:spPr>
        <p:txBody>
          <a:bodyPr wrap="square" lIns="0" tIns="0" rIns="0" bIns="0" rtlCol="0" anchor="ctr"/>
          <a:lstStyle/>
          <a:p>
            <a:pPr marL="0" indent="0">
              <a:buNone/>
            </a:pPr>
            <a:r>
              <a:rPr lang="en-US" sz="1050" dirty="0">
                <a:solidFill>
                  <a:srgbClr val="CEB888"/>
                </a:solidFill>
                <a:latin typeface="Calibri" pitchFamily="34" charset="0"/>
                <a:ea typeface="Calibri" pitchFamily="34" charset="-122"/>
                <a:cs typeface="Calibri" pitchFamily="34" charset="-120"/>
              </a:rPr>
              <a:t>Trends, systemic issues, and instructional strategies in contemporary nursing education.</a:t>
            </a:r>
            <a:endParaRPr lang="en-US" sz="1050" dirty="0"/>
          </a:p>
        </p:txBody>
      </p:sp>
      <p:sp>
        <p:nvSpPr>
          <p:cNvPr id="20" name="Text 18"/>
          <p:cNvSpPr/>
          <p:nvPr/>
        </p:nvSpPr>
        <p:spPr>
          <a:xfrm>
            <a:off x="777240" y="4480560"/>
            <a:ext cx="1280160" cy="292608"/>
          </a:xfrm>
          <a:prstGeom prst="rect">
            <a:avLst/>
          </a:prstGeom>
          <a:noFill/>
          <a:ln/>
        </p:spPr>
        <p:txBody>
          <a:bodyPr wrap="square" lIns="0" tIns="0" rIns="0" bIns="0" rtlCol="0" anchor="ctr"/>
          <a:lstStyle/>
          <a:p>
            <a:pPr marL="0" indent="0">
              <a:buNone/>
            </a:pPr>
            <a:r>
              <a:rPr lang="en-US" sz="1100" b="1" kern="0" spc="200" dirty="0">
                <a:solidFill>
                  <a:srgbClr val="CEB888"/>
                </a:solidFill>
                <a:latin typeface="Calibri" pitchFamily="34" charset="0"/>
                <a:ea typeface="Calibri" pitchFamily="34" charset="-122"/>
                <a:cs typeface="Calibri" pitchFamily="34" charset="-120"/>
              </a:rPr>
              <a:t>NGR XXXX</a:t>
            </a:r>
            <a:endParaRPr lang="en-US" sz="1100" dirty="0"/>
          </a:p>
        </p:txBody>
      </p:sp>
      <p:sp>
        <p:nvSpPr>
          <p:cNvPr id="21" name="Text 19"/>
          <p:cNvSpPr/>
          <p:nvPr/>
        </p:nvSpPr>
        <p:spPr>
          <a:xfrm>
            <a:off x="2103120" y="4480560"/>
            <a:ext cx="3849624" cy="29260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Clinical Outcomes Evaluation in Nursing Education</a:t>
            </a:r>
            <a:endParaRPr lang="en-US" sz="1300" dirty="0"/>
          </a:p>
        </p:txBody>
      </p:sp>
      <p:sp>
        <p:nvSpPr>
          <p:cNvPr id="22" name="Text 20"/>
          <p:cNvSpPr/>
          <p:nvPr/>
        </p:nvSpPr>
        <p:spPr>
          <a:xfrm>
            <a:off x="777240" y="4773168"/>
            <a:ext cx="5175504" cy="502920"/>
          </a:xfrm>
          <a:prstGeom prst="rect">
            <a:avLst/>
          </a:prstGeom>
          <a:noFill/>
          <a:ln/>
        </p:spPr>
        <p:txBody>
          <a:bodyPr wrap="square" lIns="0" tIns="0" rIns="0" bIns="0" rtlCol="0" anchor="ctr"/>
          <a:lstStyle/>
          <a:p>
            <a:pPr marL="0" indent="0">
              <a:buNone/>
            </a:pPr>
            <a:r>
              <a:rPr lang="en-US" sz="1050" dirty="0">
                <a:solidFill>
                  <a:srgbClr val="CEB888"/>
                </a:solidFill>
                <a:latin typeface="Calibri" pitchFamily="34" charset="0"/>
                <a:ea typeface="Calibri" pitchFamily="34" charset="-122"/>
                <a:cs typeface="Calibri" pitchFamily="34" charset="-120"/>
              </a:rPr>
              <a:t>Evaluation frameworks, data analysis, and quality improvement in education.</a:t>
            </a:r>
            <a:endParaRPr lang="en-US" sz="1050" dirty="0"/>
          </a:p>
        </p:txBody>
      </p:sp>
      <p:sp>
        <p:nvSpPr>
          <p:cNvPr id="23" name="Text 21"/>
          <p:cNvSpPr/>
          <p:nvPr/>
        </p:nvSpPr>
        <p:spPr>
          <a:xfrm>
            <a:off x="777240" y="5303520"/>
            <a:ext cx="1280160" cy="292608"/>
          </a:xfrm>
          <a:prstGeom prst="rect">
            <a:avLst/>
          </a:prstGeom>
          <a:noFill/>
          <a:ln/>
        </p:spPr>
        <p:txBody>
          <a:bodyPr wrap="square" lIns="0" tIns="0" rIns="0" bIns="0" rtlCol="0" anchor="ctr"/>
          <a:lstStyle/>
          <a:p>
            <a:pPr marL="0" indent="0">
              <a:buNone/>
            </a:pPr>
            <a:r>
              <a:rPr lang="en-US" sz="1100" b="1" kern="0" spc="200" dirty="0">
                <a:solidFill>
                  <a:srgbClr val="CEB888"/>
                </a:solidFill>
                <a:latin typeface="Calibri" pitchFamily="34" charset="0"/>
                <a:ea typeface="Calibri" pitchFamily="34" charset="-122"/>
                <a:cs typeface="Calibri" pitchFamily="34" charset="-120"/>
              </a:rPr>
              <a:t>NGR XXXXC</a:t>
            </a:r>
            <a:endParaRPr lang="en-US" sz="1100" dirty="0"/>
          </a:p>
        </p:txBody>
      </p:sp>
      <p:sp>
        <p:nvSpPr>
          <p:cNvPr id="24" name="Text 22"/>
          <p:cNvSpPr/>
          <p:nvPr/>
        </p:nvSpPr>
        <p:spPr>
          <a:xfrm>
            <a:off x="2103120" y="5303520"/>
            <a:ext cx="3849624" cy="29260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Nursing Education Practicum (Capstone)</a:t>
            </a:r>
            <a:endParaRPr lang="en-US" sz="1300" dirty="0"/>
          </a:p>
        </p:txBody>
      </p:sp>
      <p:sp>
        <p:nvSpPr>
          <p:cNvPr id="25" name="Text 23"/>
          <p:cNvSpPr/>
          <p:nvPr/>
        </p:nvSpPr>
        <p:spPr>
          <a:xfrm>
            <a:off x="777240" y="5596128"/>
            <a:ext cx="5175504" cy="502920"/>
          </a:xfrm>
          <a:prstGeom prst="rect">
            <a:avLst/>
          </a:prstGeom>
          <a:noFill/>
          <a:ln/>
        </p:spPr>
        <p:txBody>
          <a:bodyPr wrap="square" lIns="0" tIns="0" rIns="0" bIns="0" rtlCol="0" anchor="ctr"/>
          <a:lstStyle/>
          <a:p>
            <a:pPr marL="0" indent="0">
              <a:buNone/>
            </a:pPr>
            <a:r>
              <a:rPr lang="en-US" sz="1050" dirty="0">
                <a:solidFill>
                  <a:srgbClr val="CEB888"/>
                </a:solidFill>
                <a:latin typeface="Calibri" pitchFamily="34" charset="0"/>
                <a:ea typeface="Calibri" pitchFamily="34" charset="-122"/>
                <a:cs typeface="Calibri" pitchFamily="34" charset="-120"/>
              </a:rPr>
              <a:t>140 practicum hours applying the educator role in real-world academic or clinical teaching settings.</a:t>
            </a:r>
            <a:endParaRPr lang="en-US" sz="1050" dirty="0"/>
          </a:p>
        </p:txBody>
      </p:sp>
      <p:sp>
        <p:nvSpPr>
          <p:cNvPr id="26" name="Shape 24"/>
          <p:cNvSpPr/>
          <p:nvPr/>
        </p:nvSpPr>
        <p:spPr>
          <a:xfrm>
            <a:off x="6199632" y="1783080"/>
            <a:ext cx="5541264" cy="4434840"/>
          </a:xfrm>
          <a:prstGeom prst="rect">
            <a:avLst/>
          </a:prstGeom>
          <a:solidFill>
            <a:srgbClr val="F7F2E8"/>
          </a:solidFill>
          <a:ln w="6350">
            <a:solidFill>
              <a:srgbClr val="E5DED1"/>
            </a:solidFill>
            <a:prstDash val="solid"/>
          </a:ln>
        </p:spPr>
        <p:txBody>
          <a:bodyPr/>
          <a:lstStyle/>
          <a:p>
            <a:endParaRPr lang="en-US"/>
          </a:p>
        </p:txBody>
      </p:sp>
      <p:sp>
        <p:nvSpPr>
          <p:cNvPr id="27" name="Shape 25"/>
          <p:cNvSpPr/>
          <p:nvPr/>
        </p:nvSpPr>
        <p:spPr>
          <a:xfrm>
            <a:off x="6199632" y="1783080"/>
            <a:ext cx="5541264" cy="109728"/>
          </a:xfrm>
          <a:prstGeom prst="rect">
            <a:avLst/>
          </a:prstGeom>
          <a:solidFill>
            <a:srgbClr val="782F40"/>
          </a:solidFill>
          <a:ln w="12700">
            <a:solidFill>
              <a:srgbClr val="782F40"/>
            </a:solidFill>
            <a:prstDash val="solid"/>
          </a:ln>
        </p:spPr>
        <p:txBody>
          <a:bodyPr/>
          <a:lstStyle/>
          <a:p>
            <a:endParaRPr lang="en-US"/>
          </a:p>
        </p:txBody>
      </p:sp>
      <p:sp>
        <p:nvSpPr>
          <p:cNvPr id="28" name="Text 26"/>
          <p:cNvSpPr/>
          <p:nvPr/>
        </p:nvSpPr>
        <p:spPr>
          <a:xfrm>
            <a:off x="6428232" y="2057400"/>
            <a:ext cx="5175504" cy="274320"/>
          </a:xfrm>
          <a:prstGeom prst="rect">
            <a:avLst/>
          </a:prstGeom>
          <a:noFill/>
          <a:ln/>
        </p:spPr>
        <p:txBody>
          <a:bodyPr wrap="square" lIns="0" tIns="0" rIns="0" bIns="0" rtlCol="0" anchor="ctr"/>
          <a:lstStyle/>
          <a:p>
            <a:pPr marL="0" indent="0">
              <a:buNone/>
            </a:pPr>
            <a:r>
              <a:rPr lang="en-US" sz="1100" b="1" kern="0" spc="400" dirty="0">
                <a:solidFill>
                  <a:srgbClr val="782F40"/>
                </a:solidFill>
                <a:latin typeface="Calibri" pitchFamily="34" charset="0"/>
                <a:ea typeface="Calibri" pitchFamily="34" charset="-122"/>
                <a:cs typeface="Calibri" pitchFamily="34" charset="-120"/>
              </a:rPr>
              <a:t>SHARED MSN CORE</a:t>
            </a:r>
            <a:endParaRPr lang="en-US" sz="1100" dirty="0"/>
          </a:p>
        </p:txBody>
      </p:sp>
      <p:sp>
        <p:nvSpPr>
          <p:cNvPr id="29" name="Text 27"/>
          <p:cNvSpPr/>
          <p:nvPr/>
        </p:nvSpPr>
        <p:spPr>
          <a:xfrm>
            <a:off x="6428232" y="2331720"/>
            <a:ext cx="5175504" cy="365760"/>
          </a:xfrm>
          <a:prstGeom prst="rect">
            <a:avLst/>
          </a:prstGeom>
          <a:noFill/>
          <a:ln/>
        </p:spPr>
        <p:txBody>
          <a:bodyPr wrap="square" lIns="0" tIns="0" rIns="0" bIns="0" rtlCol="0" anchor="ctr"/>
          <a:lstStyle/>
          <a:p>
            <a:pPr marL="0" indent="0">
              <a:buNone/>
            </a:pPr>
            <a:r>
              <a:rPr lang="en-US" sz="1800" b="1" dirty="0">
                <a:solidFill>
                  <a:srgbClr val="782F40"/>
                </a:solidFill>
                <a:latin typeface="Georgia" pitchFamily="34" charset="0"/>
                <a:ea typeface="Georgia" pitchFamily="34" charset="-122"/>
                <a:cs typeface="Georgia" pitchFamily="34" charset="-120"/>
              </a:rPr>
              <a:t>Advanced nursing foundations</a:t>
            </a:r>
            <a:endParaRPr lang="en-US" sz="1800" dirty="0"/>
          </a:p>
        </p:txBody>
      </p:sp>
      <p:sp>
        <p:nvSpPr>
          <p:cNvPr id="30" name="Text 28"/>
          <p:cNvSpPr/>
          <p:nvPr/>
        </p:nvSpPr>
        <p:spPr>
          <a:xfrm>
            <a:off x="6428232" y="2834640"/>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5140</a:t>
            </a:r>
            <a:endParaRPr lang="en-US" sz="1050" dirty="0"/>
          </a:p>
        </p:txBody>
      </p:sp>
      <p:sp>
        <p:nvSpPr>
          <p:cNvPr id="31" name="Text 29"/>
          <p:cNvSpPr/>
          <p:nvPr/>
        </p:nvSpPr>
        <p:spPr>
          <a:xfrm>
            <a:off x="7772400" y="2834640"/>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Advanced Pathophysiology</a:t>
            </a:r>
            <a:endParaRPr lang="en-US" sz="1200" dirty="0"/>
          </a:p>
        </p:txBody>
      </p:sp>
      <p:sp>
        <p:nvSpPr>
          <p:cNvPr id="32" name="Text 30"/>
          <p:cNvSpPr/>
          <p:nvPr/>
        </p:nvSpPr>
        <p:spPr>
          <a:xfrm>
            <a:off x="6428232" y="3218688"/>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5003</a:t>
            </a:r>
            <a:endParaRPr lang="en-US" sz="1050" dirty="0"/>
          </a:p>
        </p:txBody>
      </p:sp>
      <p:sp>
        <p:nvSpPr>
          <p:cNvPr id="33" name="Text 31"/>
          <p:cNvSpPr/>
          <p:nvPr/>
        </p:nvSpPr>
        <p:spPr>
          <a:xfrm>
            <a:off x="7772400" y="3218688"/>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Advanced Health Assessment</a:t>
            </a:r>
            <a:endParaRPr lang="en-US" sz="1200" dirty="0"/>
          </a:p>
        </p:txBody>
      </p:sp>
      <p:sp>
        <p:nvSpPr>
          <p:cNvPr id="34" name="Text 32"/>
          <p:cNvSpPr/>
          <p:nvPr/>
        </p:nvSpPr>
        <p:spPr>
          <a:xfrm>
            <a:off x="6428232" y="3602736"/>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5172</a:t>
            </a:r>
            <a:endParaRPr lang="en-US" sz="1050" dirty="0"/>
          </a:p>
        </p:txBody>
      </p:sp>
      <p:sp>
        <p:nvSpPr>
          <p:cNvPr id="35" name="Text 33"/>
          <p:cNvSpPr/>
          <p:nvPr/>
        </p:nvSpPr>
        <p:spPr>
          <a:xfrm>
            <a:off x="7772400" y="3602736"/>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Pharmacology for Advanced Practice</a:t>
            </a:r>
            <a:endParaRPr lang="en-US" sz="1200" dirty="0"/>
          </a:p>
        </p:txBody>
      </p:sp>
      <p:sp>
        <p:nvSpPr>
          <p:cNvPr id="36" name="Text 34"/>
          <p:cNvSpPr/>
          <p:nvPr/>
        </p:nvSpPr>
        <p:spPr>
          <a:xfrm>
            <a:off x="6428232" y="3986784"/>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6704</a:t>
            </a:r>
            <a:endParaRPr lang="en-US" sz="1050" dirty="0"/>
          </a:p>
        </p:txBody>
      </p:sp>
      <p:sp>
        <p:nvSpPr>
          <p:cNvPr id="37" name="Text 35"/>
          <p:cNvSpPr/>
          <p:nvPr/>
        </p:nvSpPr>
        <p:spPr>
          <a:xfrm>
            <a:off x="7772400" y="3986784"/>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Scholarly Writing</a:t>
            </a:r>
            <a:endParaRPr lang="en-US" sz="1200" dirty="0"/>
          </a:p>
        </p:txBody>
      </p:sp>
      <p:sp>
        <p:nvSpPr>
          <p:cNvPr id="38" name="Text 36"/>
          <p:cNvSpPr/>
          <p:nvPr/>
        </p:nvSpPr>
        <p:spPr>
          <a:xfrm>
            <a:off x="6428232" y="4370832"/>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XXXX</a:t>
            </a:r>
            <a:endParaRPr lang="en-US" sz="1050" dirty="0"/>
          </a:p>
        </p:txBody>
      </p:sp>
      <p:sp>
        <p:nvSpPr>
          <p:cNvPr id="39" name="Text 37"/>
          <p:cNvSpPr/>
          <p:nvPr/>
        </p:nvSpPr>
        <p:spPr>
          <a:xfrm>
            <a:off x="7772400" y="4370832"/>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Healthcare Quality and Safety</a:t>
            </a:r>
            <a:endParaRPr lang="en-US" sz="1200" dirty="0"/>
          </a:p>
        </p:txBody>
      </p:sp>
      <p:sp>
        <p:nvSpPr>
          <p:cNvPr id="40" name="Text 38"/>
          <p:cNvSpPr/>
          <p:nvPr/>
        </p:nvSpPr>
        <p:spPr>
          <a:xfrm>
            <a:off x="6428232" y="4754880"/>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XXXX</a:t>
            </a:r>
            <a:endParaRPr lang="en-US" sz="1050" dirty="0"/>
          </a:p>
        </p:txBody>
      </p:sp>
      <p:sp>
        <p:nvSpPr>
          <p:cNvPr id="41" name="Text 39"/>
          <p:cNvSpPr/>
          <p:nvPr/>
        </p:nvSpPr>
        <p:spPr>
          <a:xfrm>
            <a:off x="7772400" y="4754880"/>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Integration of Evidence in Advanced Practice</a:t>
            </a:r>
            <a:endParaRPr lang="en-US" sz="1200" dirty="0"/>
          </a:p>
        </p:txBody>
      </p:sp>
      <p:sp>
        <p:nvSpPr>
          <p:cNvPr id="42" name="Text 40"/>
          <p:cNvSpPr/>
          <p:nvPr/>
        </p:nvSpPr>
        <p:spPr>
          <a:xfrm>
            <a:off x="6428232" y="5138928"/>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XXXX</a:t>
            </a:r>
            <a:endParaRPr lang="en-US" sz="1050" dirty="0"/>
          </a:p>
        </p:txBody>
      </p:sp>
      <p:sp>
        <p:nvSpPr>
          <p:cNvPr id="43" name="Text 41"/>
          <p:cNvSpPr/>
          <p:nvPr/>
        </p:nvSpPr>
        <p:spPr>
          <a:xfrm>
            <a:off x="7772400" y="5138928"/>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Professional Nursing: Policy, Leadership, Practice</a:t>
            </a:r>
            <a:endParaRPr lang="en-US" sz="1200" dirty="0"/>
          </a:p>
        </p:txBody>
      </p:sp>
      <p:sp>
        <p:nvSpPr>
          <p:cNvPr id="44" name="Text 42"/>
          <p:cNvSpPr/>
          <p:nvPr/>
        </p:nvSpPr>
        <p:spPr>
          <a:xfrm>
            <a:off x="6428232" y="5522976"/>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XXXXC</a:t>
            </a:r>
            <a:endParaRPr lang="en-US" sz="1050" dirty="0"/>
          </a:p>
        </p:txBody>
      </p:sp>
      <p:sp>
        <p:nvSpPr>
          <p:cNvPr id="45" name="Text 43"/>
          <p:cNvSpPr/>
          <p:nvPr/>
        </p:nvSpPr>
        <p:spPr>
          <a:xfrm>
            <a:off x="7772400" y="5522976"/>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MSN Scholarly Project I and II (180 + 180 hours)</a:t>
            </a:r>
            <a:endParaRPr lang="en-US" sz="1200" dirty="0"/>
          </a:p>
        </p:txBody>
      </p:sp>
      <p:sp>
        <p:nvSpPr>
          <p:cNvPr id="46" name="Text 44"/>
          <p:cNvSpPr/>
          <p:nvPr/>
        </p:nvSpPr>
        <p:spPr>
          <a:xfrm>
            <a:off x="457200" y="6263640"/>
            <a:ext cx="11277295" cy="274320"/>
          </a:xfrm>
          <a:prstGeom prst="rect">
            <a:avLst/>
          </a:prstGeom>
          <a:noFill/>
          <a:ln/>
        </p:spPr>
        <p:txBody>
          <a:bodyPr wrap="square" rtlCol="0" anchor="ctr"/>
          <a:lstStyle/>
          <a:p>
            <a:pPr marL="0" indent="0" algn="ctr">
              <a:buNone/>
            </a:pPr>
            <a:r>
              <a:rPr lang="en-US" sz="950" i="1" dirty="0">
                <a:solidFill>
                  <a:srgbClr val="857C7E"/>
                </a:solidFill>
                <a:latin typeface="Calibri" pitchFamily="34" charset="0"/>
                <a:ea typeface="Calibri" pitchFamily="34" charset="-122"/>
                <a:cs typeface="Calibri" pitchFamily="34" charset="-120"/>
              </a:rPr>
              <a:t>The 3Ps (Pathophysiology, Pharmacology, Health Assessment) prepare graduates for post-master's certificate and DNP study.</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11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TRACK 02  |  PROJECTS AND CAREERS</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What students do, and where they go.</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Text 8"/>
          <p:cNvSpPr/>
          <p:nvPr/>
        </p:nvSpPr>
        <p:spPr>
          <a:xfrm>
            <a:off x="457200" y="1783080"/>
            <a:ext cx="5486400" cy="274320"/>
          </a:xfrm>
          <a:prstGeom prst="rect">
            <a:avLst/>
          </a:prstGeom>
          <a:noFill/>
          <a:ln/>
        </p:spPr>
        <p:txBody>
          <a:bodyPr wrap="square" lIns="0" tIns="0" rIns="0" bIns="0" rtlCol="0" anchor="ctr"/>
          <a:lstStyle/>
          <a:p>
            <a:pPr marL="0" indent="0">
              <a:buNone/>
            </a:pPr>
            <a:r>
              <a:rPr lang="en-US" sz="1100" b="1" kern="0" spc="300" dirty="0">
                <a:solidFill>
                  <a:srgbClr val="A38B5C"/>
                </a:solidFill>
                <a:latin typeface="Calibri" pitchFamily="34" charset="0"/>
                <a:ea typeface="Calibri" pitchFamily="34" charset="-122"/>
                <a:cs typeface="Calibri" pitchFamily="34" charset="-120"/>
              </a:rPr>
              <a:t>APPLIED PROJECT ARCHETYPES</a:t>
            </a:r>
            <a:endParaRPr lang="en-US" sz="1100" dirty="0"/>
          </a:p>
        </p:txBody>
      </p:sp>
      <p:sp>
        <p:nvSpPr>
          <p:cNvPr id="11" name="Text 9"/>
          <p:cNvSpPr/>
          <p:nvPr/>
        </p:nvSpPr>
        <p:spPr>
          <a:xfrm>
            <a:off x="457200" y="2057400"/>
            <a:ext cx="5486400" cy="365760"/>
          </a:xfrm>
          <a:prstGeom prst="rect">
            <a:avLst/>
          </a:prstGeom>
          <a:noFill/>
          <a:ln/>
        </p:spPr>
        <p:txBody>
          <a:bodyPr wrap="square" lIns="0" tIns="0" rIns="0" bIns="0" rtlCol="0" anchor="ctr"/>
          <a:lstStyle/>
          <a:p>
            <a:pPr marL="0" indent="0">
              <a:buNone/>
            </a:pPr>
            <a:r>
              <a:rPr lang="en-US" sz="1300" i="1" dirty="0">
                <a:solidFill>
                  <a:srgbClr val="4A4344"/>
                </a:solidFill>
                <a:latin typeface="Calibri" pitchFamily="34" charset="0"/>
                <a:ea typeface="Calibri" pitchFamily="34" charset="-122"/>
                <a:cs typeface="Calibri" pitchFamily="34" charset="-120"/>
              </a:rPr>
              <a:t>Examples of practicum and scholarly project work</a:t>
            </a:r>
            <a:endParaRPr lang="en-US" sz="1300" dirty="0"/>
          </a:p>
        </p:txBody>
      </p:sp>
      <p:sp>
        <p:nvSpPr>
          <p:cNvPr id="12" name="Shape 10"/>
          <p:cNvSpPr/>
          <p:nvPr/>
        </p:nvSpPr>
        <p:spPr>
          <a:xfrm>
            <a:off x="457200" y="2468880"/>
            <a:ext cx="5486400" cy="868680"/>
          </a:xfrm>
          <a:prstGeom prst="rect">
            <a:avLst/>
          </a:prstGeom>
          <a:solidFill>
            <a:srgbClr val="F7F2E8"/>
          </a:solidFill>
          <a:ln w="6350">
            <a:solidFill>
              <a:srgbClr val="E5DED1"/>
            </a:solidFill>
            <a:prstDash val="solid"/>
          </a:ln>
        </p:spPr>
        <p:txBody>
          <a:bodyPr/>
          <a:lstStyle/>
          <a:p>
            <a:endParaRPr lang="en-US"/>
          </a:p>
        </p:txBody>
      </p:sp>
      <p:sp>
        <p:nvSpPr>
          <p:cNvPr id="13" name="Shape 11"/>
          <p:cNvSpPr/>
          <p:nvPr/>
        </p:nvSpPr>
        <p:spPr>
          <a:xfrm>
            <a:off x="457200" y="2468880"/>
            <a:ext cx="73152" cy="868680"/>
          </a:xfrm>
          <a:prstGeom prst="rect">
            <a:avLst/>
          </a:prstGeom>
          <a:solidFill>
            <a:srgbClr val="782F40"/>
          </a:solidFill>
          <a:ln w="12700">
            <a:solidFill>
              <a:srgbClr val="782F40"/>
            </a:solidFill>
            <a:prstDash val="solid"/>
          </a:ln>
        </p:spPr>
        <p:txBody>
          <a:bodyPr/>
          <a:lstStyle/>
          <a:p>
            <a:endParaRPr lang="en-US"/>
          </a:p>
        </p:txBody>
      </p:sp>
      <p:sp>
        <p:nvSpPr>
          <p:cNvPr id="14" name="Text 12"/>
          <p:cNvSpPr/>
          <p:nvPr/>
        </p:nvSpPr>
        <p:spPr>
          <a:xfrm>
            <a:off x="685800" y="2578608"/>
            <a:ext cx="51663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Course or curriculum redesign</a:t>
            </a:r>
            <a:endParaRPr lang="en-US" sz="1400" dirty="0"/>
          </a:p>
        </p:txBody>
      </p:sp>
      <p:sp>
        <p:nvSpPr>
          <p:cNvPr id="15" name="Text 13"/>
          <p:cNvSpPr/>
          <p:nvPr/>
        </p:nvSpPr>
        <p:spPr>
          <a:xfrm>
            <a:off x="685800" y="2926080"/>
            <a:ext cx="5166360" cy="3657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Build or revise a course, module, or program with clear outcomes and aligned assessments.</a:t>
            </a:r>
            <a:endParaRPr lang="en-US" sz="1100" dirty="0"/>
          </a:p>
        </p:txBody>
      </p:sp>
      <p:sp>
        <p:nvSpPr>
          <p:cNvPr id="16" name="Shape 14"/>
          <p:cNvSpPr/>
          <p:nvPr/>
        </p:nvSpPr>
        <p:spPr>
          <a:xfrm>
            <a:off x="457200" y="3401568"/>
            <a:ext cx="5486400" cy="868680"/>
          </a:xfrm>
          <a:prstGeom prst="rect">
            <a:avLst/>
          </a:prstGeom>
          <a:solidFill>
            <a:srgbClr val="F7F2E8"/>
          </a:solidFill>
          <a:ln w="6350">
            <a:solidFill>
              <a:srgbClr val="E5DED1"/>
            </a:solidFill>
            <a:prstDash val="solid"/>
          </a:ln>
        </p:spPr>
        <p:txBody>
          <a:bodyPr/>
          <a:lstStyle/>
          <a:p>
            <a:endParaRPr lang="en-US"/>
          </a:p>
        </p:txBody>
      </p:sp>
      <p:sp>
        <p:nvSpPr>
          <p:cNvPr id="17" name="Shape 15"/>
          <p:cNvSpPr/>
          <p:nvPr/>
        </p:nvSpPr>
        <p:spPr>
          <a:xfrm>
            <a:off x="457200" y="3401568"/>
            <a:ext cx="73152" cy="868680"/>
          </a:xfrm>
          <a:prstGeom prst="rect">
            <a:avLst/>
          </a:prstGeom>
          <a:solidFill>
            <a:srgbClr val="782F40"/>
          </a:solidFill>
          <a:ln w="12700">
            <a:solidFill>
              <a:srgbClr val="782F40"/>
            </a:solidFill>
            <a:prstDash val="solid"/>
          </a:ln>
        </p:spPr>
        <p:txBody>
          <a:bodyPr/>
          <a:lstStyle/>
          <a:p>
            <a:endParaRPr lang="en-US"/>
          </a:p>
        </p:txBody>
      </p:sp>
      <p:sp>
        <p:nvSpPr>
          <p:cNvPr id="18" name="Text 16"/>
          <p:cNvSpPr/>
          <p:nvPr/>
        </p:nvSpPr>
        <p:spPr>
          <a:xfrm>
            <a:off x="685800" y="3511296"/>
            <a:ext cx="51663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Simulation development</a:t>
            </a:r>
            <a:endParaRPr lang="en-US" sz="1400" dirty="0"/>
          </a:p>
        </p:txBody>
      </p:sp>
      <p:sp>
        <p:nvSpPr>
          <p:cNvPr id="19" name="Text 17"/>
          <p:cNvSpPr/>
          <p:nvPr/>
        </p:nvSpPr>
        <p:spPr>
          <a:xfrm>
            <a:off x="685800" y="3858768"/>
            <a:ext cx="5166360" cy="3657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Design simulation scenarios with debriefing strategies and learner evaluation rubrics.</a:t>
            </a:r>
            <a:endParaRPr lang="en-US" sz="1100" dirty="0"/>
          </a:p>
        </p:txBody>
      </p:sp>
      <p:sp>
        <p:nvSpPr>
          <p:cNvPr id="20" name="Shape 18"/>
          <p:cNvSpPr/>
          <p:nvPr/>
        </p:nvSpPr>
        <p:spPr>
          <a:xfrm>
            <a:off x="457200" y="4334256"/>
            <a:ext cx="5486400" cy="868680"/>
          </a:xfrm>
          <a:prstGeom prst="rect">
            <a:avLst/>
          </a:prstGeom>
          <a:solidFill>
            <a:srgbClr val="F7F2E8"/>
          </a:solidFill>
          <a:ln w="6350">
            <a:solidFill>
              <a:srgbClr val="E5DED1"/>
            </a:solidFill>
            <a:prstDash val="solid"/>
          </a:ln>
        </p:spPr>
        <p:txBody>
          <a:bodyPr/>
          <a:lstStyle/>
          <a:p>
            <a:endParaRPr lang="en-US"/>
          </a:p>
        </p:txBody>
      </p:sp>
      <p:sp>
        <p:nvSpPr>
          <p:cNvPr id="21" name="Shape 19"/>
          <p:cNvSpPr/>
          <p:nvPr/>
        </p:nvSpPr>
        <p:spPr>
          <a:xfrm>
            <a:off x="457200" y="4334256"/>
            <a:ext cx="73152" cy="868680"/>
          </a:xfrm>
          <a:prstGeom prst="rect">
            <a:avLst/>
          </a:prstGeom>
          <a:solidFill>
            <a:srgbClr val="782F40"/>
          </a:solidFill>
          <a:ln w="12700">
            <a:solidFill>
              <a:srgbClr val="782F40"/>
            </a:solidFill>
            <a:prstDash val="solid"/>
          </a:ln>
        </p:spPr>
        <p:txBody>
          <a:bodyPr/>
          <a:lstStyle/>
          <a:p>
            <a:endParaRPr lang="en-US"/>
          </a:p>
        </p:txBody>
      </p:sp>
      <p:sp>
        <p:nvSpPr>
          <p:cNvPr id="22" name="Text 20"/>
          <p:cNvSpPr/>
          <p:nvPr/>
        </p:nvSpPr>
        <p:spPr>
          <a:xfrm>
            <a:off x="685800" y="4443984"/>
            <a:ext cx="51663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Residency or onboarding program</a:t>
            </a:r>
            <a:endParaRPr lang="en-US" sz="1400" dirty="0"/>
          </a:p>
        </p:txBody>
      </p:sp>
      <p:sp>
        <p:nvSpPr>
          <p:cNvPr id="23" name="Text 21"/>
          <p:cNvSpPr/>
          <p:nvPr/>
        </p:nvSpPr>
        <p:spPr>
          <a:xfrm>
            <a:off x="685800" y="4791456"/>
            <a:ext cx="5166360" cy="3657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Develop a transition-to-practice or staff-development program with measurable outcomes.</a:t>
            </a:r>
            <a:endParaRPr lang="en-US" sz="1100" dirty="0"/>
          </a:p>
        </p:txBody>
      </p:sp>
      <p:sp>
        <p:nvSpPr>
          <p:cNvPr id="24" name="Shape 22"/>
          <p:cNvSpPr/>
          <p:nvPr/>
        </p:nvSpPr>
        <p:spPr>
          <a:xfrm>
            <a:off x="457200" y="5266944"/>
            <a:ext cx="5486400" cy="868680"/>
          </a:xfrm>
          <a:prstGeom prst="rect">
            <a:avLst/>
          </a:prstGeom>
          <a:solidFill>
            <a:srgbClr val="F7F2E8"/>
          </a:solidFill>
          <a:ln w="6350">
            <a:solidFill>
              <a:srgbClr val="E5DED1"/>
            </a:solidFill>
            <a:prstDash val="solid"/>
          </a:ln>
        </p:spPr>
        <p:txBody>
          <a:bodyPr/>
          <a:lstStyle/>
          <a:p>
            <a:endParaRPr lang="en-US"/>
          </a:p>
        </p:txBody>
      </p:sp>
      <p:sp>
        <p:nvSpPr>
          <p:cNvPr id="25" name="Shape 23"/>
          <p:cNvSpPr/>
          <p:nvPr/>
        </p:nvSpPr>
        <p:spPr>
          <a:xfrm>
            <a:off x="457200" y="5266944"/>
            <a:ext cx="73152" cy="868680"/>
          </a:xfrm>
          <a:prstGeom prst="rect">
            <a:avLst/>
          </a:prstGeom>
          <a:solidFill>
            <a:srgbClr val="782F40"/>
          </a:solidFill>
          <a:ln w="12700">
            <a:solidFill>
              <a:srgbClr val="782F40"/>
            </a:solidFill>
            <a:prstDash val="solid"/>
          </a:ln>
        </p:spPr>
        <p:txBody>
          <a:bodyPr/>
          <a:lstStyle/>
          <a:p>
            <a:endParaRPr lang="en-US"/>
          </a:p>
        </p:txBody>
      </p:sp>
      <p:sp>
        <p:nvSpPr>
          <p:cNvPr id="26" name="Text 24"/>
          <p:cNvSpPr/>
          <p:nvPr/>
        </p:nvSpPr>
        <p:spPr>
          <a:xfrm>
            <a:off x="685800" y="5376672"/>
            <a:ext cx="51663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Outcomes evaluation study</a:t>
            </a:r>
            <a:endParaRPr lang="en-US" sz="1400" dirty="0"/>
          </a:p>
        </p:txBody>
      </p:sp>
      <p:sp>
        <p:nvSpPr>
          <p:cNvPr id="27" name="Text 25"/>
          <p:cNvSpPr/>
          <p:nvPr/>
        </p:nvSpPr>
        <p:spPr>
          <a:xfrm>
            <a:off x="685800" y="5724144"/>
            <a:ext cx="5166360" cy="3657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Evaluate a teaching strategy, course, or program using quantitative or mixed methods.</a:t>
            </a:r>
            <a:endParaRPr lang="en-US" sz="1100" dirty="0"/>
          </a:p>
        </p:txBody>
      </p:sp>
      <p:sp>
        <p:nvSpPr>
          <p:cNvPr id="28" name="Text 26"/>
          <p:cNvSpPr/>
          <p:nvPr/>
        </p:nvSpPr>
        <p:spPr>
          <a:xfrm>
            <a:off x="6263640" y="1783080"/>
            <a:ext cx="5486400" cy="274320"/>
          </a:xfrm>
          <a:prstGeom prst="rect">
            <a:avLst/>
          </a:prstGeom>
          <a:noFill/>
          <a:ln/>
        </p:spPr>
        <p:txBody>
          <a:bodyPr wrap="square" lIns="0" tIns="0" rIns="0" bIns="0" rtlCol="0" anchor="ctr"/>
          <a:lstStyle/>
          <a:p>
            <a:pPr marL="0" indent="0">
              <a:buNone/>
            </a:pPr>
            <a:r>
              <a:rPr lang="en-US" sz="1100" b="1" kern="0" spc="300" dirty="0">
                <a:solidFill>
                  <a:srgbClr val="A38B5C"/>
                </a:solidFill>
                <a:latin typeface="Calibri" pitchFamily="34" charset="0"/>
                <a:ea typeface="Calibri" pitchFamily="34" charset="-122"/>
                <a:cs typeface="Calibri" pitchFamily="34" charset="-120"/>
              </a:rPr>
              <a:t>CAREER PATHWAYS</a:t>
            </a:r>
            <a:endParaRPr lang="en-US" sz="1100" dirty="0"/>
          </a:p>
        </p:txBody>
      </p:sp>
      <p:sp>
        <p:nvSpPr>
          <p:cNvPr id="29" name="Text 27"/>
          <p:cNvSpPr/>
          <p:nvPr/>
        </p:nvSpPr>
        <p:spPr>
          <a:xfrm>
            <a:off x="6263640" y="2057400"/>
            <a:ext cx="5486400" cy="365760"/>
          </a:xfrm>
          <a:prstGeom prst="rect">
            <a:avLst/>
          </a:prstGeom>
          <a:noFill/>
          <a:ln/>
        </p:spPr>
        <p:txBody>
          <a:bodyPr wrap="square" lIns="0" tIns="0" rIns="0" bIns="0" rtlCol="0" anchor="ctr"/>
          <a:lstStyle/>
          <a:p>
            <a:pPr marL="0" indent="0">
              <a:buNone/>
            </a:pPr>
            <a:r>
              <a:rPr lang="en-US" sz="1300" i="1" dirty="0">
                <a:solidFill>
                  <a:srgbClr val="4A4344"/>
                </a:solidFill>
                <a:latin typeface="Calibri" pitchFamily="34" charset="0"/>
                <a:ea typeface="Calibri" pitchFamily="34" charset="-122"/>
                <a:cs typeface="Calibri" pitchFamily="34" charset="-120"/>
              </a:rPr>
              <a:t>Roles graduates are positioned to step into</a:t>
            </a:r>
            <a:endParaRPr lang="en-US" sz="1300" dirty="0"/>
          </a:p>
        </p:txBody>
      </p:sp>
      <p:sp>
        <p:nvSpPr>
          <p:cNvPr id="30" name="Shape 28"/>
          <p:cNvSpPr/>
          <p:nvPr/>
        </p:nvSpPr>
        <p:spPr>
          <a:xfrm>
            <a:off x="6263640" y="2468880"/>
            <a:ext cx="5486400" cy="3703320"/>
          </a:xfrm>
          <a:prstGeom prst="rect">
            <a:avLst/>
          </a:prstGeom>
          <a:solidFill>
            <a:srgbClr val="FFFFFF"/>
          </a:solidFill>
          <a:ln w="6350">
            <a:solidFill>
              <a:srgbClr val="E5DED1"/>
            </a:solidFill>
            <a:prstDash val="solid"/>
          </a:ln>
        </p:spPr>
        <p:txBody>
          <a:bodyPr/>
          <a:lstStyle/>
          <a:p>
            <a:endParaRPr lang="en-US"/>
          </a:p>
        </p:txBody>
      </p:sp>
      <p:sp>
        <p:nvSpPr>
          <p:cNvPr id="31" name="Shape 29"/>
          <p:cNvSpPr/>
          <p:nvPr/>
        </p:nvSpPr>
        <p:spPr>
          <a:xfrm>
            <a:off x="6263640" y="2468880"/>
            <a:ext cx="5486400" cy="73152"/>
          </a:xfrm>
          <a:prstGeom prst="rect">
            <a:avLst/>
          </a:prstGeom>
          <a:solidFill>
            <a:srgbClr val="CEB888"/>
          </a:solidFill>
          <a:ln w="12700">
            <a:solidFill>
              <a:srgbClr val="CEB888"/>
            </a:solidFill>
            <a:prstDash val="solid"/>
          </a:ln>
        </p:spPr>
        <p:txBody>
          <a:bodyPr/>
          <a:lstStyle/>
          <a:p>
            <a:endParaRPr lang="en-US"/>
          </a:p>
        </p:txBody>
      </p:sp>
      <p:pic>
        <p:nvPicPr>
          <p:cNvPr id="32" name="Image 0" descr="preencoded.png"/>
          <p:cNvPicPr>
            <a:picLocks noChangeAspect="1"/>
          </p:cNvPicPr>
          <p:nvPr/>
        </p:nvPicPr>
        <p:blipFill>
          <a:blip r:embed="rId3"/>
          <a:stretch>
            <a:fillRect/>
          </a:stretch>
        </p:blipFill>
        <p:spPr>
          <a:xfrm>
            <a:off x="6446520" y="2734056"/>
            <a:ext cx="201168" cy="201168"/>
          </a:xfrm>
          <a:prstGeom prst="rect">
            <a:avLst/>
          </a:prstGeom>
        </p:spPr>
      </p:pic>
      <p:sp>
        <p:nvSpPr>
          <p:cNvPr id="33" name="Text 30"/>
          <p:cNvSpPr/>
          <p:nvPr/>
        </p:nvSpPr>
        <p:spPr>
          <a:xfrm>
            <a:off x="6766560" y="269748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Academic nurse faculty</a:t>
            </a:r>
            <a:endParaRPr lang="en-US" sz="1150" dirty="0"/>
          </a:p>
        </p:txBody>
      </p:sp>
      <p:pic>
        <p:nvPicPr>
          <p:cNvPr id="34" name="Image 1" descr="preencoded.png"/>
          <p:cNvPicPr>
            <a:picLocks noChangeAspect="1"/>
          </p:cNvPicPr>
          <p:nvPr/>
        </p:nvPicPr>
        <p:blipFill>
          <a:blip r:embed="rId3"/>
          <a:stretch>
            <a:fillRect/>
          </a:stretch>
        </p:blipFill>
        <p:spPr>
          <a:xfrm>
            <a:off x="6446520" y="3099816"/>
            <a:ext cx="201168" cy="201168"/>
          </a:xfrm>
          <a:prstGeom prst="rect">
            <a:avLst/>
          </a:prstGeom>
        </p:spPr>
      </p:pic>
      <p:sp>
        <p:nvSpPr>
          <p:cNvPr id="35" name="Text 31"/>
          <p:cNvSpPr/>
          <p:nvPr/>
        </p:nvSpPr>
        <p:spPr>
          <a:xfrm>
            <a:off x="6766560" y="306324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Clinical nurse educator</a:t>
            </a:r>
            <a:endParaRPr lang="en-US" sz="1150" dirty="0"/>
          </a:p>
        </p:txBody>
      </p:sp>
      <p:pic>
        <p:nvPicPr>
          <p:cNvPr id="36" name="Image 2" descr="preencoded.png"/>
          <p:cNvPicPr>
            <a:picLocks noChangeAspect="1"/>
          </p:cNvPicPr>
          <p:nvPr/>
        </p:nvPicPr>
        <p:blipFill>
          <a:blip r:embed="rId3"/>
          <a:stretch>
            <a:fillRect/>
          </a:stretch>
        </p:blipFill>
        <p:spPr>
          <a:xfrm>
            <a:off x="6446520" y="3465576"/>
            <a:ext cx="201168" cy="201168"/>
          </a:xfrm>
          <a:prstGeom prst="rect">
            <a:avLst/>
          </a:prstGeom>
        </p:spPr>
      </p:pic>
      <p:sp>
        <p:nvSpPr>
          <p:cNvPr id="37" name="Text 32"/>
          <p:cNvSpPr/>
          <p:nvPr/>
        </p:nvSpPr>
        <p:spPr>
          <a:xfrm>
            <a:off x="6766560" y="342900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Simulation educator</a:t>
            </a:r>
            <a:endParaRPr lang="en-US" sz="1150" dirty="0"/>
          </a:p>
        </p:txBody>
      </p:sp>
      <p:pic>
        <p:nvPicPr>
          <p:cNvPr id="38" name="Image 3" descr="preencoded.png"/>
          <p:cNvPicPr>
            <a:picLocks noChangeAspect="1"/>
          </p:cNvPicPr>
          <p:nvPr/>
        </p:nvPicPr>
        <p:blipFill>
          <a:blip r:embed="rId3"/>
          <a:stretch>
            <a:fillRect/>
          </a:stretch>
        </p:blipFill>
        <p:spPr>
          <a:xfrm>
            <a:off x="6446520" y="3831336"/>
            <a:ext cx="201168" cy="201168"/>
          </a:xfrm>
          <a:prstGeom prst="rect">
            <a:avLst/>
          </a:prstGeom>
        </p:spPr>
      </p:pic>
      <p:sp>
        <p:nvSpPr>
          <p:cNvPr id="39" name="Text 33"/>
          <p:cNvSpPr/>
          <p:nvPr/>
        </p:nvSpPr>
        <p:spPr>
          <a:xfrm>
            <a:off x="6766560" y="379476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Professional development specialist</a:t>
            </a:r>
            <a:endParaRPr lang="en-US" sz="1150" dirty="0"/>
          </a:p>
        </p:txBody>
      </p:sp>
      <p:pic>
        <p:nvPicPr>
          <p:cNvPr id="40" name="Image 4" descr="preencoded.png"/>
          <p:cNvPicPr>
            <a:picLocks noChangeAspect="1"/>
          </p:cNvPicPr>
          <p:nvPr/>
        </p:nvPicPr>
        <p:blipFill>
          <a:blip r:embed="rId3"/>
          <a:stretch>
            <a:fillRect/>
          </a:stretch>
        </p:blipFill>
        <p:spPr>
          <a:xfrm>
            <a:off x="6446520" y="4197096"/>
            <a:ext cx="201168" cy="201168"/>
          </a:xfrm>
          <a:prstGeom prst="rect">
            <a:avLst/>
          </a:prstGeom>
        </p:spPr>
      </p:pic>
      <p:sp>
        <p:nvSpPr>
          <p:cNvPr id="41" name="Text 34"/>
          <p:cNvSpPr/>
          <p:nvPr/>
        </p:nvSpPr>
        <p:spPr>
          <a:xfrm>
            <a:off x="6766560" y="416052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Nurse residency or transition-to-practice educator</a:t>
            </a:r>
            <a:endParaRPr lang="en-US" sz="1150" dirty="0"/>
          </a:p>
        </p:txBody>
      </p:sp>
      <p:pic>
        <p:nvPicPr>
          <p:cNvPr id="42" name="Image 5" descr="preencoded.png"/>
          <p:cNvPicPr>
            <a:picLocks noChangeAspect="1"/>
          </p:cNvPicPr>
          <p:nvPr/>
        </p:nvPicPr>
        <p:blipFill>
          <a:blip r:embed="rId3"/>
          <a:stretch>
            <a:fillRect/>
          </a:stretch>
        </p:blipFill>
        <p:spPr>
          <a:xfrm>
            <a:off x="6446520" y="4562856"/>
            <a:ext cx="201168" cy="201168"/>
          </a:xfrm>
          <a:prstGeom prst="rect">
            <a:avLst/>
          </a:prstGeom>
        </p:spPr>
      </p:pic>
      <p:sp>
        <p:nvSpPr>
          <p:cNvPr id="43" name="Text 35"/>
          <p:cNvSpPr/>
          <p:nvPr/>
        </p:nvSpPr>
        <p:spPr>
          <a:xfrm>
            <a:off x="6766560" y="452628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Instructional designer in nursing or healthcare education</a:t>
            </a:r>
            <a:endParaRPr lang="en-US" sz="1150" dirty="0"/>
          </a:p>
        </p:txBody>
      </p:sp>
      <p:pic>
        <p:nvPicPr>
          <p:cNvPr id="44" name="Image 6" descr="preencoded.png"/>
          <p:cNvPicPr>
            <a:picLocks noChangeAspect="1"/>
          </p:cNvPicPr>
          <p:nvPr/>
        </p:nvPicPr>
        <p:blipFill>
          <a:blip r:embed="rId3"/>
          <a:stretch>
            <a:fillRect/>
          </a:stretch>
        </p:blipFill>
        <p:spPr>
          <a:xfrm>
            <a:off x="6446520" y="4928616"/>
            <a:ext cx="201168" cy="201168"/>
          </a:xfrm>
          <a:prstGeom prst="rect">
            <a:avLst/>
          </a:prstGeom>
        </p:spPr>
      </p:pic>
      <p:sp>
        <p:nvSpPr>
          <p:cNvPr id="45" name="Text 36"/>
          <p:cNvSpPr/>
          <p:nvPr/>
        </p:nvSpPr>
        <p:spPr>
          <a:xfrm>
            <a:off x="6766560" y="489204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Staff education and continuing competency lead</a:t>
            </a:r>
            <a:endParaRPr lang="en-US" sz="1150" dirty="0"/>
          </a:p>
        </p:txBody>
      </p:sp>
      <p:pic>
        <p:nvPicPr>
          <p:cNvPr id="46" name="Image 7" descr="preencoded.png"/>
          <p:cNvPicPr>
            <a:picLocks noChangeAspect="1"/>
          </p:cNvPicPr>
          <p:nvPr/>
        </p:nvPicPr>
        <p:blipFill>
          <a:blip r:embed="rId3"/>
          <a:stretch>
            <a:fillRect/>
          </a:stretch>
        </p:blipFill>
        <p:spPr>
          <a:xfrm>
            <a:off x="6446520" y="5294376"/>
            <a:ext cx="201168" cy="201168"/>
          </a:xfrm>
          <a:prstGeom prst="rect">
            <a:avLst/>
          </a:prstGeom>
        </p:spPr>
      </p:pic>
      <p:sp>
        <p:nvSpPr>
          <p:cNvPr id="47" name="Text 37"/>
          <p:cNvSpPr/>
          <p:nvPr/>
        </p:nvSpPr>
        <p:spPr>
          <a:xfrm>
            <a:off x="6766560" y="525780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Onboarding and orientation program coordinator</a:t>
            </a:r>
            <a:endParaRPr lang="en-US" sz="1150" dirty="0"/>
          </a:p>
        </p:txBody>
      </p:sp>
      <p:pic>
        <p:nvPicPr>
          <p:cNvPr id="48" name="Image 8" descr="preencoded.png"/>
          <p:cNvPicPr>
            <a:picLocks noChangeAspect="1"/>
          </p:cNvPicPr>
          <p:nvPr/>
        </p:nvPicPr>
        <p:blipFill>
          <a:blip r:embed="rId3"/>
          <a:stretch>
            <a:fillRect/>
          </a:stretch>
        </p:blipFill>
        <p:spPr>
          <a:xfrm>
            <a:off x="6446520" y="5660136"/>
            <a:ext cx="201168" cy="201168"/>
          </a:xfrm>
          <a:prstGeom prst="rect">
            <a:avLst/>
          </a:prstGeom>
        </p:spPr>
      </p:pic>
      <p:sp>
        <p:nvSpPr>
          <p:cNvPr id="49" name="Text 38"/>
          <p:cNvSpPr/>
          <p:nvPr/>
        </p:nvSpPr>
        <p:spPr>
          <a:xfrm>
            <a:off x="6766560" y="562356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Pathway to DNP, EdD, or PhD study</a:t>
            </a:r>
            <a:endParaRPr lang="en-US" sz="1150" dirty="0"/>
          </a:p>
        </p:txBody>
      </p:sp>
      <p:sp>
        <p:nvSpPr>
          <p:cNvPr id="50" name="Text 39"/>
          <p:cNvSpPr/>
          <p:nvPr/>
        </p:nvSpPr>
        <p:spPr>
          <a:xfrm>
            <a:off x="457200" y="6263640"/>
            <a:ext cx="11277295" cy="274320"/>
          </a:xfrm>
          <a:prstGeom prst="rect">
            <a:avLst/>
          </a:prstGeom>
          <a:noFill/>
          <a:ln/>
        </p:spPr>
        <p:txBody>
          <a:bodyPr wrap="square" rtlCol="0" anchor="ctr"/>
          <a:lstStyle/>
          <a:p>
            <a:pPr marL="0" indent="0" algn="ctr">
              <a:buNone/>
            </a:pPr>
            <a:r>
              <a:rPr lang="en-US" sz="950" i="1" dirty="0">
                <a:solidFill>
                  <a:srgbClr val="857C7E"/>
                </a:solidFill>
                <a:latin typeface="Calibri" pitchFamily="34" charset="0"/>
                <a:ea typeface="Calibri" pitchFamily="34" charset="-122"/>
                <a:cs typeface="Calibri" pitchFamily="34" charset="-120"/>
              </a:rPr>
              <a:t>Roles vary by employer and region. The MSN serves as a foundation for doctoral study and post-master's certificates.</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12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WHAT CLINICAL AND PRACTICUM HOURS MEAN</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Applied learning, individualized to your track and goals.</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Text 8"/>
          <p:cNvSpPr/>
          <p:nvPr/>
        </p:nvSpPr>
        <p:spPr>
          <a:xfrm>
            <a:off x="457200" y="1691640"/>
            <a:ext cx="11277295" cy="960120"/>
          </a:xfrm>
          <a:prstGeom prst="rect">
            <a:avLst/>
          </a:prstGeom>
          <a:noFill/>
          <a:ln/>
        </p:spPr>
        <p:txBody>
          <a:bodyPr wrap="square" lIns="0" tIns="0" rIns="0" bIns="0" rtlCol="0" anchor="ctr"/>
          <a:lstStyle/>
          <a:p>
            <a:pPr marL="0" indent="0">
              <a:buNone/>
            </a:pPr>
            <a:r>
              <a:rPr lang="en-US" sz="1300" dirty="0">
                <a:solidFill>
                  <a:srgbClr val="4A4344"/>
                </a:solidFill>
                <a:latin typeface="Calibri" pitchFamily="34" charset="0"/>
                <a:ea typeface="Calibri" pitchFamily="34" charset="-122"/>
                <a:cs typeface="Calibri" pitchFamily="34" charset="-120"/>
              </a:rPr>
              <a:t>Clinical and practicum hours in the MSN are supervised applied learning experiences aligned with your track and career goals. Depending on your concentration, the work may include curriculum design, teaching, simulation, staff development, AI workflow analysis, applied AI projects, quality improvement, data-informed planning, program evaluation, leadership engagement, and healthcare innovation.</a:t>
            </a:r>
            <a:endParaRPr lang="en-US" sz="1300" dirty="0"/>
          </a:p>
        </p:txBody>
      </p:sp>
      <p:sp>
        <p:nvSpPr>
          <p:cNvPr id="11" name="Shape 9"/>
          <p:cNvSpPr/>
          <p:nvPr/>
        </p:nvSpPr>
        <p:spPr>
          <a:xfrm>
            <a:off x="457200" y="2834640"/>
            <a:ext cx="3611880" cy="2743200"/>
          </a:xfrm>
          <a:prstGeom prst="rect">
            <a:avLst/>
          </a:prstGeom>
          <a:solidFill>
            <a:srgbClr val="FFFFFF"/>
          </a:solidFill>
          <a:ln w="15875">
            <a:solidFill>
              <a:srgbClr val="782F40"/>
            </a:solidFill>
            <a:prstDash val="solid"/>
          </a:ln>
        </p:spPr>
        <p:txBody>
          <a:bodyPr/>
          <a:lstStyle/>
          <a:p>
            <a:endParaRPr lang="en-US"/>
          </a:p>
        </p:txBody>
      </p:sp>
      <p:sp>
        <p:nvSpPr>
          <p:cNvPr id="12" name="Shape 10"/>
          <p:cNvSpPr/>
          <p:nvPr/>
        </p:nvSpPr>
        <p:spPr>
          <a:xfrm>
            <a:off x="457200" y="2834640"/>
            <a:ext cx="3611880" cy="91440"/>
          </a:xfrm>
          <a:prstGeom prst="rect">
            <a:avLst/>
          </a:prstGeom>
          <a:solidFill>
            <a:srgbClr val="782F40"/>
          </a:solidFill>
          <a:ln w="12700">
            <a:solidFill>
              <a:srgbClr val="782F40"/>
            </a:solidFill>
            <a:prstDash val="solid"/>
          </a:ln>
        </p:spPr>
        <p:txBody>
          <a:bodyPr/>
          <a:lstStyle/>
          <a:p>
            <a:endParaRPr lang="en-US"/>
          </a:p>
        </p:txBody>
      </p:sp>
      <p:sp>
        <p:nvSpPr>
          <p:cNvPr id="13" name="Text 11"/>
          <p:cNvSpPr/>
          <p:nvPr/>
        </p:nvSpPr>
        <p:spPr>
          <a:xfrm>
            <a:off x="731520" y="3108960"/>
            <a:ext cx="3063240" cy="960120"/>
          </a:xfrm>
          <a:prstGeom prst="rect">
            <a:avLst/>
          </a:prstGeom>
          <a:noFill/>
          <a:ln/>
        </p:spPr>
        <p:txBody>
          <a:bodyPr wrap="square" lIns="0" tIns="0" rIns="0" bIns="0" rtlCol="0" anchor="ctr"/>
          <a:lstStyle/>
          <a:p>
            <a:pPr marL="0" indent="0">
              <a:buNone/>
            </a:pPr>
            <a:r>
              <a:rPr lang="en-US" sz="6000" b="1" dirty="0">
                <a:solidFill>
                  <a:srgbClr val="782F40"/>
                </a:solidFill>
                <a:latin typeface="Georgia" pitchFamily="34" charset="0"/>
                <a:ea typeface="Georgia" pitchFamily="34" charset="-122"/>
                <a:cs typeface="Georgia" pitchFamily="34" charset="-120"/>
              </a:rPr>
              <a:t>140</a:t>
            </a:r>
            <a:endParaRPr lang="en-US" sz="6000" dirty="0"/>
          </a:p>
        </p:txBody>
      </p:sp>
      <p:sp>
        <p:nvSpPr>
          <p:cNvPr id="14" name="Text 12"/>
          <p:cNvSpPr/>
          <p:nvPr/>
        </p:nvSpPr>
        <p:spPr>
          <a:xfrm>
            <a:off x="731520" y="4023360"/>
            <a:ext cx="3063240" cy="274320"/>
          </a:xfrm>
          <a:prstGeom prst="rect">
            <a:avLst/>
          </a:prstGeom>
          <a:noFill/>
          <a:ln/>
        </p:spPr>
        <p:txBody>
          <a:bodyPr wrap="square" lIns="0" tIns="0" rIns="0" bIns="0" rtlCol="0" anchor="ctr"/>
          <a:lstStyle/>
          <a:p>
            <a:pPr marL="0" indent="0">
              <a:buNone/>
            </a:pPr>
            <a:r>
              <a:rPr lang="en-US" sz="1200" b="1" kern="0" spc="300" dirty="0">
                <a:solidFill>
                  <a:srgbClr val="A38B5C"/>
                </a:solidFill>
                <a:latin typeface="Calibri" pitchFamily="34" charset="0"/>
                <a:ea typeface="Calibri" pitchFamily="34" charset="-122"/>
                <a:cs typeface="Calibri" pitchFamily="34" charset="-120"/>
              </a:rPr>
              <a:t>hours</a:t>
            </a:r>
            <a:endParaRPr lang="en-US" sz="1200" dirty="0"/>
          </a:p>
        </p:txBody>
      </p:sp>
      <p:sp>
        <p:nvSpPr>
          <p:cNvPr id="15" name="Text 13"/>
          <p:cNvSpPr/>
          <p:nvPr/>
        </p:nvSpPr>
        <p:spPr>
          <a:xfrm>
            <a:off x="731520" y="4343400"/>
            <a:ext cx="3063240" cy="365760"/>
          </a:xfrm>
          <a:prstGeom prst="rect">
            <a:avLst/>
          </a:prstGeom>
          <a:noFill/>
          <a:ln/>
        </p:spPr>
        <p:txBody>
          <a:bodyPr wrap="square" lIns="0" tIns="0" rIns="0" bIns="0" rtlCol="0" anchor="ctr"/>
          <a:lstStyle/>
          <a:p>
            <a:pPr marL="0" indent="0">
              <a:buNone/>
            </a:pPr>
            <a:r>
              <a:rPr lang="en-US" sz="1400" b="1" dirty="0">
                <a:solidFill>
                  <a:srgbClr val="1F1A1A"/>
                </a:solidFill>
                <a:latin typeface="Calibri" pitchFamily="34" charset="0"/>
                <a:ea typeface="Calibri" pitchFamily="34" charset="-122"/>
                <a:cs typeface="Calibri" pitchFamily="34" charset="-120"/>
              </a:rPr>
              <a:t>Track Practicum Course</a:t>
            </a:r>
            <a:endParaRPr lang="en-US" sz="1400" dirty="0"/>
          </a:p>
        </p:txBody>
      </p:sp>
      <p:sp>
        <p:nvSpPr>
          <p:cNvPr id="16" name="Text 14"/>
          <p:cNvSpPr/>
          <p:nvPr/>
        </p:nvSpPr>
        <p:spPr>
          <a:xfrm>
            <a:off x="731520" y="4709160"/>
            <a:ext cx="3063240" cy="8229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Track-aligned applied learning. AI students engage with informatics, digital health, quality, governance, or innovation settings; Education students engage in academic, clinical, simulation, or staff-development settings.</a:t>
            </a:r>
            <a:endParaRPr lang="en-US" sz="1100" dirty="0"/>
          </a:p>
        </p:txBody>
      </p:sp>
      <p:sp>
        <p:nvSpPr>
          <p:cNvPr id="17" name="Shape 15"/>
          <p:cNvSpPr/>
          <p:nvPr/>
        </p:nvSpPr>
        <p:spPr>
          <a:xfrm>
            <a:off x="4315968" y="2834640"/>
            <a:ext cx="3611880" cy="2743200"/>
          </a:xfrm>
          <a:prstGeom prst="rect">
            <a:avLst/>
          </a:prstGeom>
          <a:solidFill>
            <a:srgbClr val="FFFFFF"/>
          </a:solidFill>
          <a:ln w="15875">
            <a:solidFill>
              <a:srgbClr val="782F40"/>
            </a:solidFill>
            <a:prstDash val="solid"/>
          </a:ln>
        </p:spPr>
        <p:txBody>
          <a:bodyPr/>
          <a:lstStyle/>
          <a:p>
            <a:endParaRPr lang="en-US"/>
          </a:p>
        </p:txBody>
      </p:sp>
      <p:sp>
        <p:nvSpPr>
          <p:cNvPr id="18" name="Shape 16"/>
          <p:cNvSpPr/>
          <p:nvPr/>
        </p:nvSpPr>
        <p:spPr>
          <a:xfrm>
            <a:off x="4315968" y="2834640"/>
            <a:ext cx="3611880" cy="91440"/>
          </a:xfrm>
          <a:prstGeom prst="rect">
            <a:avLst/>
          </a:prstGeom>
          <a:solidFill>
            <a:srgbClr val="782F40"/>
          </a:solidFill>
          <a:ln w="12700">
            <a:solidFill>
              <a:srgbClr val="782F40"/>
            </a:solidFill>
            <a:prstDash val="solid"/>
          </a:ln>
        </p:spPr>
        <p:txBody>
          <a:bodyPr/>
          <a:lstStyle/>
          <a:p>
            <a:endParaRPr lang="en-US"/>
          </a:p>
        </p:txBody>
      </p:sp>
      <p:sp>
        <p:nvSpPr>
          <p:cNvPr id="19" name="Text 17"/>
          <p:cNvSpPr/>
          <p:nvPr/>
        </p:nvSpPr>
        <p:spPr>
          <a:xfrm>
            <a:off x="4590288" y="3108960"/>
            <a:ext cx="3063240" cy="960120"/>
          </a:xfrm>
          <a:prstGeom prst="rect">
            <a:avLst/>
          </a:prstGeom>
          <a:noFill/>
          <a:ln/>
        </p:spPr>
        <p:txBody>
          <a:bodyPr wrap="square" lIns="0" tIns="0" rIns="0" bIns="0" rtlCol="0" anchor="ctr"/>
          <a:lstStyle/>
          <a:p>
            <a:pPr marL="0" indent="0">
              <a:buNone/>
            </a:pPr>
            <a:r>
              <a:rPr lang="en-US" sz="6000" b="1" dirty="0">
                <a:solidFill>
                  <a:srgbClr val="782F40"/>
                </a:solidFill>
                <a:latin typeface="Georgia" pitchFamily="34" charset="0"/>
                <a:ea typeface="Georgia" pitchFamily="34" charset="-122"/>
                <a:cs typeface="Georgia" pitchFamily="34" charset="-120"/>
              </a:rPr>
              <a:t>180</a:t>
            </a:r>
            <a:endParaRPr lang="en-US" sz="6000" dirty="0"/>
          </a:p>
        </p:txBody>
      </p:sp>
      <p:sp>
        <p:nvSpPr>
          <p:cNvPr id="20" name="Text 18"/>
          <p:cNvSpPr/>
          <p:nvPr/>
        </p:nvSpPr>
        <p:spPr>
          <a:xfrm>
            <a:off x="4590288" y="4023360"/>
            <a:ext cx="3063240" cy="274320"/>
          </a:xfrm>
          <a:prstGeom prst="rect">
            <a:avLst/>
          </a:prstGeom>
          <a:noFill/>
          <a:ln/>
        </p:spPr>
        <p:txBody>
          <a:bodyPr wrap="square" lIns="0" tIns="0" rIns="0" bIns="0" rtlCol="0" anchor="ctr"/>
          <a:lstStyle/>
          <a:p>
            <a:pPr marL="0" indent="0">
              <a:buNone/>
            </a:pPr>
            <a:r>
              <a:rPr lang="en-US" sz="1200" b="1" kern="0" spc="300" dirty="0">
                <a:solidFill>
                  <a:srgbClr val="A38B5C"/>
                </a:solidFill>
                <a:latin typeface="Calibri" pitchFamily="34" charset="0"/>
                <a:ea typeface="Calibri" pitchFamily="34" charset="-122"/>
                <a:cs typeface="Calibri" pitchFamily="34" charset="-120"/>
              </a:rPr>
              <a:t>hours</a:t>
            </a:r>
            <a:endParaRPr lang="en-US" sz="1200" dirty="0"/>
          </a:p>
        </p:txBody>
      </p:sp>
      <p:sp>
        <p:nvSpPr>
          <p:cNvPr id="21" name="Text 19"/>
          <p:cNvSpPr/>
          <p:nvPr/>
        </p:nvSpPr>
        <p:spPr>
          <a:xfrm>
            <a:off x="4590288" y="4343400"/>
            <a:ext cx="3063240" cy="365760"/>
          </a:xfrm>
          <a:prstGeom prst="rect">
            <a:avLst/>
          </a:prstGeom>
          <a:noFill/>
          <a:ln/>
        </p:spPr>
        <p:txBody>
          <a:bodyPr wrap="square" lIns="0" tIns="0" rIns="0" bIns="0" rtlCol="0" anchor="ctr"/>
          <a:lstStyle/>
          <a:p>
            <a:pPr marL="0" indent="0">
              <a:buNone/>
            </a:pPr>
            <a:r>
              <a:rPr lang="en-US" sz="1400" b="1" dirty="0">
                <a:solidFill>
                  <a:srgbClr val="1F1A1A"/>
                </a:solidFill>
                <a:latin typeface="Calibri" pitchFamily="34" charset="0"/>
                <a:ea typeface="Calibri" pitchFamily="34" charset="-122"/>
                <a:cs typeface="Calibri" pitchFamily="34" charset="-120"/>
              </a:rPr>
              <a:t>Scholarly Project I</a:t>
            </a:r>
            <a:endParaRPr lang="en-US" sz="1400" dirty="0"/>
          </a:p>
        </p:txBody>
      </p:sp>
      <p:sp>
        <p:nvSpPr>
          <p:cNvPr id="22" name="Text 20"/>
          <p:cNvSpPr/>
          <p:nvPr/>
        </p:nvSpPr>
        <p:spPr>
          <a:xfrm>
            <a:off x="4590288" y="4709160"/>
            <a:ext cx="3063240" cy="8229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Plan and develop an applied scholarly project tied to your track and career goals.</a:t>
            </a:r>
            <a:endParaRPr lang="en-US" sz="1100" dirty="0"/>
          </a:p>
        </p:txBody>
      </p:sp>
      <p:sp>
        <p:nvSpPr>
          <p:cNvPr id="23" name="Shape 21"/>
          <p:cNvSpPr/>
          <p:nvPr/>
        </p:nvSpPr>
        <p:spPr>
          <a:xfrm>
            <a:off x="8174736" y="2834640"/>
            <a:ext cx="3611880" cy="2743200"/>
          </a:xfrm>
          <a:prstGeom prst="rect">
            <a:avLst/>
          </a:prstGeom>
          <a:solidFill>
            <a:srgbClr val="FFFFFF"/>
          </a:solidFill>
          <a:ln w="15875">
            <a:solidFill>
              <a:srgbClr val="782F40"/>
            </a:solidFill>
            <a:prstDash val="solid"/>
          </a:ln>
        </p:spPr>
        <p:txBody>
          <a:bodyPr/>
          <a:lstStyle/>
          <a:p>
            <a:endParaRPr lang="en-US"/>
          </a:p>
        </p:txBody>
      </p:sp>
      <p:sp>
        <p:nvSpPr>
          <p:cNvPr id="24" name="Shape 22"/>
          <p:cNvSpPr/>
          <p:nvPr/>
        </p:nvSpPr>
        <p:spPr>
          <a:xfrm>
            <a:off x="8174736" y="2834640"/>
            <a:ext cx="3611880" cy="91440"/>
          </a:xfrm>
          <a:prstGeom prst="rect">
            <a:avLst/>
          </a:prstGeom>
          <a:solidFill>
            <a:srgbClr val="782F40"/>
          </a:solidFill>
          <a:ln w="12700">
            <a:solidFill>
              <a:srgbClr val="782F40"/>
            </a:solidFill>
            <a:prstDash val="solid"/>
          </a:ln>
        </p:spPr>
        <p:txBody>
          <a:bodyPr/>
          <a:lstStyle/>
          <a:p>
            <a:endParaRPr lang="en-US"/>
          </a:p>
        </p:txBody>
      </p:sp>
      <p:sp>
        <p:nvSpPr>
          <p:cNvPr id="25" name="Text 23"/>
          <p:cNvSpPr/>
          <p:nvPr/>
        </p:nvSpPr>
        <p:spPr>
          <a:xfrm>
            <a:off x="8449056" y="3108960"/>
            <a:ext cx="3063240" cy="960120"/>
          </a:xfrm>
          <a:prstGeom prst="rect">
            <a:avLst/>
          </a:prstGeom>
          <a:noFill/>
          <a:ln/>
        </p:spPr>
        <p:txBody>
          <a:bodyPr wrap="square" lIns="0" tIns="0" rIns="0" bIns="0" rtlCol="0" anchor="ctr"/>
          <a:lstStyle/>
          <a:p>
            <a:pPr marL="0" indent="0">
              <a:buNone/>
            </a:pPr>
            <a:r>
              <a:rPr lang="en-US" sz="6000" b="1" dirty="0">
                <a:solidFill>
                  <a:srgbClr val="782F40"/>
                </a:solidFill>
                <a:latin typeface="Georgia" pitchFamily="34" charset="0"/>
                <a:ea typeface="Georgia" pitchFamily="34" charset="-122"/>
                <a:cs typeface="Georgia" pitchFamily="34" charset="-120"/>
              </a:rPr>
              <a:t>180</a:t>
            </a:r>
            <a:endParaRPr lang="en-US" sz="6000" dirty="0"/>
          </a:p>
        </p:txBody>
      </p:sp>
      <p:sp>
        <p:nvSpPr>
          <p:cNvPr id="26" name="Text 24"/>
          <p:cNvSpPr/>
          <p:nvPr/>
        </p:nvSpPr>
        <p:spPr>
          <a:xfrm>
            <a:off x="8449056" y="4023360"/>
            <a:ext cx="3063240" cy="274320"/>
          </a:xfrm>
          <a:prstGeom prst="rect">
            <a:avLst/>
          </a:prstGeom>
          <a:noFill/>
          <a:ln/>
        </p:spPr>
        <p:txBody>
          <a:bodyPr wrap="square" lIns="0" tIns="0" rIns="0" bIns="0" rtlCol="0" anchor="ctr"/>
          <a:lstStyle/>
          <a:p>
            <a:pPr marL="0" indent="0">
              <a:buNone/>
            </a:pPr>
            <a:r>
              <a:rPr lang="en-US" sz="1200" b="1" kern="0" spc="300" dirty="0">
                <a:solidFill>
                  <a:srgbClr val="A38B5C"/>
                </a:solidFill>
                <a:latin typeface="Calibri" pitchFamily="34" charset="0"/>
                <a:ea typeface="Calibri" pitchFamily="34" charset="-122"/>
                <a:cs typeface="Calibri" pitchFamily="34" charset="-120"/>
              </a:rPr>
              <a:t>hours</a:t>
            </a:r>
            <a:endParaRPr lang="en-US" sz="1200" dirty="0"/>
          </a:p>
        </p:txBody>
      </p:sp>
      <p:sp>
        <p:nvSpPr>
          <p:cNvPr id="27" name="Text 25"/>
          <p:cNvSpPr/>
          <p:nvPr/>
        </p:nvSpPr>
        <p:spPr>
          <a:xfrm>
            <a:off x="8449056" y="4343400"/>
            <a:ext cx="3063240" cy="365760"/>
          </a:xfrm>
          <a:prstGeom prst="rect">
            <a:avLst/>
          </a:prstGeom>
          <a:noFill/>
          <a:ln/>
        </p:spPr>
        <p:txBody>
          <a:bodyPr wrap="square" lIns="0" tIns="0" rIns="0" bIns="0" rtlCol="0" anchor="ctr"/>
          <a:lstStyle/>
          <a:p>
            <a:pPr marL="0" indent="0">
              <a:buNone/>
            </a:pPr>
            <a:r>
              <a:rPr lang="en-US" sz="1400" b="1" dirty="0">
                <a:solidFill>
                  <a:srgbClr val="1F1A1A"/>
                </a:solidFill>
                <a:latin typeface="Calibri" pitchFamily="34" charset="0"/>
                <a:ea typeface="Calibri" pitchFamily="34" charset="-122"/>
                <a:cs typeface="Calibri" pitchFamily="34" charset="-120"/>
              </a:rPr>
              <a:t>Scholarly Project II</a:t>
            </a:r>
            <a:endParaRPr lang="en-US" sz="1400" dirty="0"/>
          </a:p>
        </p:txBody>
      </p:sp>
      <p:sp>
        <p:nvSpPr>
          <p:cNvPr id="28" name="Text 26"/>
          <p:cNvSpPr/>
          <p:nvPr/>
        </p:nvSpPr>
        <p:spPr>
          <a:xfrm>
            <a:off x="8449056" y="4709160"/>
            <a:ext cx="3063240" cy="8229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Implement, evaluate, and disseminate the project; demonstrate AACN advanced-level competencies.</a:t>
            </a:r>
            <a:endParaRPr lang="en-US" sz="1100" dirty="0"/>
          </a:p>
        </p:txBody>
      </p:sp>
      <p:sp>
        <p:nvSpPr>
          <p:cNvPr id="29" name="Shape 27"/>
          <p:cNvSpPr/>
          <p:nvPr/>
        </p:nvSpPr>
        <p:spPr>
          <a:xfrm>
            <a:off x="457200" y="5715000"/>
            <a:ext cx="11277295" cy="548640"/>
          </a:xfrm>
          <a:prstGeom prst="rect">
            <a:avLst/>
          </a:prstGeom>
          <a:solidFill>
            <a:srgbClr val="CEB888"/>
          </a:solidFill>
          <a:ln w="12700">
            <a:solidFill>
              <a:srgbClr val="CEB888"/>
            </a:solidFill>
            <a:prstDash val="solid"/>
          </a:ln>
        </p:spPr>
        <p:txBody>
          <a:bodyPr/>
          <a:lstStyle/>
          <a:p>
            <a:endParaRPr lang="en-US"/>
          </a:p>
        </p:txBody>
      </p:sp>
      <p:sp>
        <p:nvSpPr>
          <p:cNvPr id="30" name="Text 28"/>
          <p:cNvSpPr/>
          <p:nvPr/>
        </p:nvSpPr>
        <p:spPr>
          <a:xfrm>
            <a:off x="777240" y="5779008"/>
            <a:ext cx="10515600" cy="457200"/>
          </a:xfrm>
          <a:prstGeom prst="rect">
            <a:avLst/>
          </a:prstGeom>
          <a:noFill/>
          <a:ln/>
        </p:spPr>
        <p:txBody>
          <a:bodyPr wrap="square" lIns="0" tIns="0" rIns="0" bIns="0" rtlCol="0" anchor="ctr"/>
          <a:lstStyle/>
          <a:p>
            <a:pPr marL="0" indent="0">
              <a:buNone/>
            </a:pPr>
            <a:r>
              <a:rPr lang="en-US" sz="1300" b="1" i="1" dirty="0">
                <a:solidFill>
                  <a:srgbClr val="3D1320"/>
                </a:solidFill>
                <a:latin typeface="Georgia" pitchFamily="34" charset="0"/>
                <a:ea typeface="Georgia" pitchFamily="34" charset="-122"/>
                <a:cs typeface="Georgia" pitchFamily="34" charset="-120"/>
              </a:rPr>
              <a:t>500 total supervised practicum hours, individualized to your track and goals, across three sequenced applied courses.</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13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CORE CURRICULUM AND THE 3PS</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A foundation aligned to AACN Essentials.</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457200" y="1783080"/>
            <a:ext cx="5029200" cy="4297680"/>
          </a:xfrm>
          <a:prstGeom prst="rect">
            <a:avLst/>
          </a:prstGeom>
          <a:solidFill>
            <a:srgbClr val="782F40"/>
          </a:solidFill>
          <a:ln w="12700">
            <a:solidFill>
              <a:srgbClr val="782F40"/>
            </a:solidFill>
            <a:prstDash val="solid"/>
          </a:ln>
        </p:spPr>
        <p:txBody>
          <a:bodyPr/>
          <a:lstStyle/>
          <a:p>
            <a:endParaRPr lang="en-US"/>
          </a:p>
        </p:txBody>
      </p:sp>
      <p:sp>
        <p:nvSpPr>
          <p:cNvPr id="11" name="Text 9"/>
          <p:cNvSpPr/>
          <p:nvPr/>
        </p:nvSpPr>
        <p:spPr>
          <a:xfrm>
            <a:off x="731520" y="1965960"/>
            <a:ext cx="4572000" cy="320040"/>
          </a:xfrm>
          <a:prstGeom prst="rect">
            <a:avLst/>
          </a:prstGeom>
          <a:noFill/>
          <a:ln/>
        </p:spPr>
        <p:txBody>
          <a:bodyPr wrap="square" lIns="0" tIns="0" rIns="0" bIns="0" rtlCol="0" anchor="ctr"/>
          <a:lstStyle/>
          <a:p>
            <a:pPr marL="0" indent="0">
              <a:buNone/>
            </a:pPr>
            <a:r>
              <a:rPr lang="en-US" sz="1200" b="1" kern="0" spc="500" dirty="0">
                <a:solidFill>
                  <a:srgbClr val="CEB888"/>
                </a:solidFill>
                <a:latin typeface="Calibri" pitchFamily="34" charset="0"/>
                <a:ea typeface="Calibri" pitchFamily="34" charset="-122"/>
                <a:cs typeface="Calibri" pitchFamily="34" charset="-120"/>
              </a:rPr>
              <a:t>THE 3 Ps</a:t>
            </a:r>
            <a:endParaRPr lang="en-US" sz="1200" dirty="0"/>
          </a:p>
        </p:txBody>
      </p:sp>
      <p:sp>
        <p:nvSpPr>
          <p:cNvPr id="12" name="Text 10"/>
          <p:cNvSpPr/>
          <p:nvPr/>
        </p:nvSpPr>
        <p:spPr>
          <a:xfrm>
            <a:off x="731520" y="2286000"/>
            <a:ext cx="4572000" cy="50292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Foundational courses every MSN student completes</a:t>
            </a:r>
            <a:endParaRPr lang="en-US" sz="1300" dirty="0"/>
          </a:p>
        </p:txBody>
      </p:sp>
      <p:sp>
        <p:nvSpPr>
          <p:cNvPr id="13" name="Text 11"/>
          <p:cNvSpPr/>
          <p:nvPr/>
        </p:nvSpPr>
        <p:spPr>
          <a:xfrm>
            <a:off x="731520" y="2926080"/>
            <a:ext cx="4480560" cy="274320"/>
          </a:xfrm>
          <a:prstGeom prst="rect">
            <a:avLst/>
          </a:prstGeom>
          <a:noFill/>
          <a:ln/>
        </p:spPr>
        <p:txBody>
          <a:bodyPr wrap="square" lIns="0" tIns="0" rIns="0" bIns="0" rtlCol="0" anchor="ctr"/>
          <a:lstStyle/>
          <a:p>
            <a:pPr marL="0" indent="0">
              <a:buNone/>
            </a:pPr>
            <a:r>
              <a:rPr lang="en-US" sz="1100" b="1" kern="0" spc="200" dirty="0">
                <a:solidFill>
                  <a:srgbClr val="CEB888"/>
                </a:solidFill>
                <a:latin typeface="Calibri" pitchFamily="34" charset="0"/>
                <a:ea typeface="Calibri" pitchFamily="34" charset="-122"/>
                <a:cs typeface="Calibri" pitchFamily="34" charset="-120"/>
              </a:rPr>
              <a:t>NGR 5140</a:t>
            </a:r>
            <a:endParaRPr lang="en-US" sz="1100" dirty="0"/>
          </a:p>
        </p:txBody>
      </p:sp>
      <p:sp>
        <p:nvSpPr>
          <p:cNvPr id="14" name="Text 12"/>
          <p:cNvSpPr/>
          <p:nvPr/>
        </p:nvSpPr>
        <p:spPr>
          <a:xfrm>
            <a:off x="731520" y="3200400"/>
            <a:ext cx="4480560" cy="365760"/>
          </a:xfrm>
          <a:prstGeom prst="rect">
            <a:avLst/>
          </a:prstGeom>
          <a:noFill/>
          <a:ln/>
        </p:spPr>
        <p:txBody>
          <a:bodyPr wrap="square" lIns="0" tIns="0" rIns="0" bIns="0" rtlCol="0" anchor="ctr"/>
          <a:lstStyle/>
          <a:p>
            <a:pPr marL="0" indent="0">
              <a:buNone/>
            </a:pPr>
            <a:r>
              <a:rPr lang="en-US" sz="1600" b="1" dirty="0">
                <a:solidFill>
                  <a:srgbClr val="FFFFFF"/>
                </a:solidFill>
                <a:latin typeface="Georgia" pitchFamily="34" charset="0"/>
                <a:ea typeface="Georgia" pitchFamily="34" charset="-122"/>
                <a:cs typeface="Georgia" pitchFamily="34" charset="-120"/>
              </a:rPr>
              <a:t>Advanced Pathophysiology</a:t>
            </a:r>
            <a:endParaRPr lang="en-US" sz="1600" dirty="0"/>
          </a:p>
        </p:txBody>
      </p:sp>
      <p:sp>
        <p:nvSpPr>
          <p:cNvPr id="15" name="Text 13"/>
          <p:cNvSpPr/>
          <p:nvPr/>
        </p:nvSpPr>
        <p:spPr>
          <a:xfrm>
            <a:off x="731520" y="3566160"/>
            <a:ext cx="4480560" cy="274320"/>
          </a:xfrm>
          <a:prstGeom prst="rect">
            <a:avLst/>
          </a:prstGeom>
          <a:noFill/>
          <a:ln/>
        </p:spPr>
        <p:txBody>
          <a:bodyPr wrap="square" lIns="0" tIns="0" rIns="0" bIns="0" rtlCol="0" anchor="ctr"/>
          <a:lstStyle/>
          <a:p>
            <a:pPr marL="0" indent="0">
              <a:buNone/>
            </a:pPr>
            <a:r>
              <a:rPr lang="en-US" sz="1100" dirty="0">
                <a:solidFill>
                  <a:srgbClr val="CEB888"/>
                </a:solidFill>
                <a:latin typeface="Calibri" pitchFamily="34" charset="0"/>
                <a:ea typeface="Calibri" pitchFamily="34" charset="-122"/>
                <a:cs typeface="Calibri" pitchFamily="34" charset="-120"/>
              </a:rPr>
              <a:t>Mechanisms of disease across the lifespan.</a:t>
            </a:r>
            <a:endParaRPr lang="en-US" sz="1100" dirty="0"/>
          </a:p>
        </p:txBody>
      </p:sp>
      <p:sp>
        <p:nvSpPr>
          <p:cNvPr id="16" name="Text 14"/>
          <p:cNvSpPr/>
          <p:nvPr/>
        </p:nvSpPr>
        <p:spPr>
          <a:xfrm>
            <a:off x="731520" y="3886200"/>
            <a:ext cx="4480560" cy="274320"/>
          </a:xfrm>
          <a:prstGeom prst="rect">
            <a:avLst/>
          </a:prstGeom>
          <a:noFill/>
          <a:ln/>
        </p:spPr>
        <p:txBody>
          <a:bodyPr wrap="square" lIns="0" tIns="0" rIns="0" bIns="0" rtlCol="0" anchor="ctr"/>
          <a:lstStyle/>
          <a:p>
            <a:pPr marL="0" indent="0">
              <a:buNone/>
            </a:pPr>
            <a:r>
              <a:rPr lang="en-US" sz="1100" b="1" kern="0" spc="200" dirty="0">
                <a:solidFill>
                  <a:srgbClr val="CEB888"/>
                </a:solidFill>
                <a:latin typeface="Calibri" pitchFamily="34" charset="0"/>
                <a:ea typeface="Calibri" pitchFamily="34" charset="-122"/>
                <a:cs typeface="Calibri" pitchFamily="34" charset="-120"/>
              </a:rPr>
              <a:t>NGR 5172</a:t>
            </a:r>
            <a:endParaRPr lang="en-US" sz="1100" dirty="0"/>
          </a:p>
        </p:txBody>
      </p:sp>
      <p:sp>
        <p:nvSpPr>
          <p:cNvPr id="17" name="Text 15"/>
          <p:cNvSpPr/>
          <p:nvPr/>
        </p:nvSpPr>
        <p:spPr>
          <a:xfrm>
            <a:off x="731520" y="4160520"/>
            <a:ext cx="4480560" cy="365760"/>
          </a:xfrm>
          <a:prstGeom prst="rect">
            <a:avLst/>
          </a:prstGeom>
          <a:noFill/>
          <a:ln/>
        </p:spPr>
        <p:txBody>
          <a:bodyPr wrap="square" lIns="0" tIns="0" rIns="0" bIns="0" rtlCol="0" anchor="ctr"/>
          <a:lstStyle/>
          <a:p>
            <a:pPr marL="0" indent="0">
              <a:buNone/>
            </a:pPr>
            <a:r>
              <a:rPr lang="en-US" sz="1600" b="1" dirty="0">
                <a:solidFill>
                  <a:srgbClr val="FFFFFF"/>
                </a:solidFill>
                <a:latin typeface="Georgia" pitchFamily="34" charset="0"/>
                <a:ea typeface="Georgia" pitchFamily="34" charset="-122"/>
                <a:cs typeface="Georgia" pitchFamily="34" charset="-120"/>
              </a:rPr>
              <a:t>Pharmacology for Advanced Practice</a:t>
            </a:r>
            <a:endParaRPr lang="en-US" sz="1600" dirty="0"/>
          </a:p>
        </p:txBody>
      </p:sp>
      <p:sp>
        <p:nvSpPr>
          <p:cNvPr id="18" name="Text 16"/>
          <p:cNvSpPr/>
          <p:nvPr/>
        </p:nvSpPr>
        <p:spPr>
          <a:xfrm>
            <a:off x="731520" y="4526280"/>
            <a:ext cx="4480560" cy="274320"/>
          </a:xfrm>
          <a:prstGeom prst="rect">
            <a:avLst/>
          </a:prstGeom>
          <a:noFill/>
          <a:ln/>
        </p:spPr>
        <p:txBody>
          <a:bodyPr wrap="square" lIns="0" tIns="0" rIns="0" bIns="0" rtlCol="0" anchor="ctr"/>
          <a:lstStyle/>
          <a:p>
            <a:pPr marL="0" indent="0">
              <a:buNone/>
            </a:pPr>
            <a:r>
              <a:rPr lang="en-US" sz="1100" dirty="0">
                <a:solidFill>
                  <a:srgbClr val="CEB888"/>
                </a:solidFill>
                <a:latin typeface="Calibri" pitchFamily="34" charset="0"/>
                <a:ea typeface="Calibri" pitchFamily="34" charset="-122"/>
                <a:cs typeface="Calibri" pitchFamily="34" charset="-120"/>
              </a:rPr>
              <a:t>Therapeutic decision-making and medication safety.</a:t>
            </a:r>
            <a:endParaRPr lang="en-US" sz="1100" dirty="0"/>
          </a:p>
        </p:txBody>
      </p:sp>
      <p:sp>
        <p:nvSpPr>
          <p:cNvPr id="19" name="Text 17"/>
          <p:cNvSpPr/>
          <p:nvPr/>
        </p:nvSpPr>
        <p:spPr>
          <a:xfrm>
            <a:off x="731520" y="4846320"/>
            <a:ext cx="4480560" cy="274320"/>
          </a:xfrm>
          <a:prstGeom prst="rect">
            <a:avLst/>
          </a:prstGeom>
          <a:noFill/>
          <a:ln/>
        </p:spPr>
        <p:txBody>
          <a:bodyPr wrap="square" lIns="0" tIns="0" rIns="0" bIns="0" rtlCol="0" anchor="ctr"/>
          <a:lstStyle/>
          <a:p>
            <a:pPr marL="0" indent="0">
              <a:buNone/>
            </a:pPr>
            <a:r>
              <a:rPr lang="en-US" sz="1100" b="1" kern="0" spc="200" dirty="0">
                <a:solidFill>
                  <a:srgbClr val="CEB888"/>
                </a:solidFill>
                <a:latin typeface="Calibri" pitchFamily="34" charset="0"/>
                <a:ea typeface="Calibri" pitchFamily="34" charset="-122"/>
                <a:cs typeface="Calibri" pitchFamily="34" charset="-120"/>
              </a:rPr>
              <a:t>NGR 5003</a:t>
            </a:r>
            <a:endParaRPr lang="en-US" sz="1100" dirty="0"/>
          </a:p>
        </p:txBody>
      </p:sp>
      <p:sp>
        <p:nvSpPr>
          <p:cNvPr id="20" name="Text 18"/>
          <p:cNvSpPr/>
          <p:nvPr/>
        </p:nvSpPr>
        <p:spPr>
          <a:xfrm>
            <a:off x="731520" y="5120640"/>
            <a:ext cx="4480560" cy="365760"/>
          </a:xfrm>
          <a:prstGeom prst="rect">
            <a:avLst/>
          </a:prstGeom>
          <a:noFill/>
          <a:ln/>
        </p:spPr>
        <p:txBody>
          <a:bodyPr wrap="square" lIns="0" tIns="0" rIns="0" bIns="0" rtlCol="0" anchor="ctr"/>
          <a:lstStyle/>
          <a:p>
            <a:pPr marL="0" indent="0">
              <a:buNone/>
            </a:pPr>
            <a:r>
              <a:rPr lang="en-US" sz="1600" b="1" dirty="0">
                <a:solidFill>
                  <a:srgbClr val="FFFFFF"/>
                </a:solidFill>
                <a:latin typeface="Georgia" pitchFamily="34" charset="0"/>
                <a:ea typeface="Georgia" pitchFamily="34" charset="-122"/>
                <a:cs typeface="Georgia" pitchFamily="34" charset="-120"/>
              </a:rPr>
              <a:t>Advanced Health Assessment</a:t>
            </a:r>
            <a:endParaRPr lang="en-US" sz="1600" dirty="0"/>
          </a:p>
        </p:txBody>
      </p:sp>
      <p:sp>
        <p:nvSpPr>
          <p:cNvPr id="21" name="Text 19"/>
          <p:cNvSpPr/>
          <p:nvPr/>
        </p:nvSpPr>
        <p:spPr>
          <a:xfrm>
            <a:off x="731520" y="5486400"/>
            <a:ext cx="4480560" cy="274320"/>
          </a:xfrm>
          <a:prstGeom prst="rect">
            <a:avLst/>
          </a:prstGeom>
          <a:noFill/>
          <a:ln/>
        </p:spPr>
        <p:txBody>
          <a:bodyPr wrap="square" lIns="0" tIns="0" rIns="0" bIns="0" rtlCol="0" anchor="ctr"/>
          <a:lstStyle/>
          <a:p>
            <a:pPr marL="0" indent="0">
              <a:buNone/>
            </a:pPr>
            <a:r>
              <a:rPr lang="en-US" sz="1100" dirty="0">
                <a:solidFill>
                  <a:srgbClr val="CEB888"/>
                </a:solidFill>
                <a:latin typeface="Calibri" pitchFamily="34" charset="0"/>
                <a:ea typeface="Calibri" pitchFamily="34" charset="-122"/>
                <a:cs typeface="Calibri" pitchFamily="34" charset="-120"/>
              </a:rPr>
              <a:t>Comprehensive assessment for advanced practice.</a:t>
            </a:r>
            <a:endParaRPr lang="en-US" sz="1100" dirty="0"/>
          </a:p>
        </p:txBody>
      </p:sp>
      <p:sp>
        <p:nvSpPr>
          <p:cNvPr id="22" name="Text 20"/>
          <p:cNvSpPr/>
          <p:nvPr/>
        </p:nvSpPr>
        <p:spPr>
          <a:xfrm>
            <a:off x="731520" y="5852160"/>
            <a:ext cx="4480560" cy="274320"/>
          </a:xfrm>
          <a:prstGeom prst="rect">
            <a:avLst/>
          </a:prstGeom>
          <a:noFill/>
          <a:ln/>
        </p:spPr>
        <p:txBody>
          <a:bodyPr wrap="square" lIns="0" tIns="0" rIns="0" bIns="0" rtlCol="0" anchor="ctr"/>
          <a:lstStyle/>
          <a:p>
            <a:pPr marL="0" indent="0">
              <a:buNone/>
            </a:pPr>
            <a:r>
              <a:rPr lang="en-US" sz="1050" i="1" dirty="0">
                <a:solidFill>
                  <a:srgbClr val="CEB888"/>
                </a:solidFill>
                <a:latin typeface="Calibri" pitchFamily="34" charset="0"/>
                <a:ea typeface="Calibri" pitchFamily="34" charset="-122"/>
                <a:cs typeface="Calibri" pitchFamily="34" charset="-120"/>
              </a:rPr>
              <a:t>Positions graduates for post-master's certificates and DNP study.</a:t>
            </a:r>
            <a:endParaRPr lang="en-US" sz="1050" dirty="0"/>
          </a:p>
        </p:txBody>
      </p:sp>
      <p:sp>
        <p:nvSpPr>
          <p:cNvPr id="23" name="Text 21"/>
          <p:cNvSpPr/>
          <p:nvPr/>
        </p:nvSpPr>
        <p:spPr>
          <a:xfrm>
            <a:off x="5760720" y="1783080"/>
            <a:ext cx="5943600" cy="365760"/>
          </a:xfrm>
          <a:prstGeom prst="rect">
            <a:avLst/>
          </a:prstGeom>
          <a:noFill/>
          <a:ln/>
        </p:spPr>
        <p:txBody>
          <a:bodyPr wrap="square" lIns="0" tIns="0" rIns="0" bIns="0" rtlCol="0" anchor="ctr"/>
          <a:lstStyle/>
          <a:p>
            <a:pPr marL="0" indent="0">
              <a:buNone/>
            </a:pPr>
            <a:r>
              <a:rPr lang="en-US" sz="1400" b="1" kern="0" spc="300" dirty="0">
                <a:solidFill>
                  <a:srgbClr val="A38B5C"/>
                </a:solidFill>
                <a:latin typeface="Calibri" pitchFamily="34" charset="0"/>
                <a:ea typeface="Calibri" pitchFamily="34" charset="-122"/>
                <a:cs typeface="Calibri" pitchFamily="34" charset="-120"/>
              </a:rPr>
              <a:t>Shared MSN core threads</a:t>
            </a:r>
            <a:endParaRPr lang="en-US" sz="1400" dirty="0"/>
          </a:p>
        </p:txBody>
      </p:sp>
      <p:sp>
        <p:nvSpPr>
          <p:cNvPr id="24" name="Shape 22"/>
          <p:cNvSpPr/>
          <p:nvPr/>
        </p:nvSpPr>
        <p:spPr>
          <a:xfrm>
            <a:off x="5760720" y="2240280"/>
            <a:ext cx="5943600" cy="640080"/>
          </a:xfrm>
          <a:prstGeom prst="rect">
            <a:avLst/>
          </a:prstGeom>
          <a:solidFill>
            <a:srgbClr val="F7F2E8"/>
          </a:solidFill>
          <a:ln w="6350">
            <a:solidFill>
              <a:srgbClr val="E5DED1"/>
            </a:solidFill>
            <a:prstDash val="solid"/>
          </a:ln>
        </p:spPr>
        <p:txBody>
          <a:bodyPr/>
          <a:lstStyle/>
          <a:p>
            <a:endParaRPr lang="en-US"/>
          </a:p>
        </p:txBody>
      </p:sp>
      <p:sp>
        <p:nvSpPr>
          <p:cNvPr id="25" name="Shape 23"/>
          <p:cNvSpPr/>
          <p:nvPr/>
        </p:nvSpPr>
        <p:spPr>
          <a:xfrm>
            <a:off x="5760720" y="2240280"/>
            <a:ext cx="54864" cy="640080"/>
          </a:xfrm>
          <a:prstGeom prst="rect">
            <a:avLst/>
          </a:prstGeom>
          <a:solidFill>
            <a:srgbClr val="782F40"/>
          </a:solidFill>
          <a:ln w="12700">
            <a:solidFill>
              <a:srgbClr val="782F40"/>
            </a:solidFill>
            <a:prstDash val="solid"/>
          </a:ln>
        </p:spPr>
        <p:txBody>
          <a:bodyPr/>
          <a:lstStyle/>
          <a:p>
            <a:endParaRPr lang="en-US"/>
          </a:p>
        </p:txBody>
      </p:sp>
      <p:pic>
        <p:nvPicPr>
          <p:cNvPr id="26" name="Image 0" descr="preencoded.png"/>
          <p:cNvPicPr>
            <a:picLocks noChangeAspect="1"/>
          </p:cNvPicPr>
          <p:nvPr/>
        </p:nvPicPr>
        <p:blipFill>
          <a:blip r:embed="rId3"/>
          <a:stretch>
            <a:fillRect/>
          </a:stretch>
        </p:blipFill>
        <p:spPr>
          <a:xfrm>
            <a:off x="5943600" y="2377440"/>
            <a:ext cx="365760" cy="365760"/>
          </a:xfrm>
          <a:prstGeom prst="rect">
            <a:avLst/>
          </a:prstGeom>
        </p:spPr>
      </p:pic>
      <p:sp>
        <p:nvSpPr>
          <p:cNvPr id="27" name="Text 24"/>
          <p:cNvSpPr/>
          <p:nvPr/>
        </p:nvSpPr>
        <p:spPr>
          <a:xfrm>
            <a:off x="6446520" y="2359152"/>
            <a:ext cx="5166360" cy="457200"/>
          </a:xfrm>
          <a:prstGeom prst="rect">
            <a:avLst/>
          </a:prstGeom>
          <a:noFill/>
          <a:ln/>
        </p:spPr>
        <p:txBody>
          <a:bodyPr wrap="square" lIns="0" tIns="0" rIns="0" bIns="0" rtlCol="0" anchor="ctr"/>
          <a:lstStyle/>
          <a:p>
            <a:pPr marL="0" indent="0">
              <a:buNone/>
            </a:pPr>
            <a:r>
              <a:rPr lang="en-US" sz="1300" b="1" dirty="0">
                <a:solidFill>
                  <a:srgbClr val="1F1A1A"/>
                </a:solidFill>
                <a:latin typeface="Calibri" pitchFamily="34" charset="0"/>
                <a:ea typeface="Calibri" pitchFamily="34" charset="-122"/>
                <a:cs typeface="Calibri" pitchFamily="34" charset="-120"/>
              </a:rPr>
              <a:t>Advanced clinical reasoning and evidence-based practice</a:t>
            </a:r>
            <a:endParaRPr lang="en-US" sz="1300" dirty="0"/>
          </a:p>
        </p:txBody>
      </p:sp>
      <p:sp>
        <p:nvSpPr>
          <p:cNvPr id="28" name="Shape 25"/>
          <p:cNvSpPr/>
          <p:nvPr/>
        </p:nvSpPr>
        <p:spPr>
          <a:xfrm>
            <a:off x="5760720" y="3008376"/>
            <a:ext cx="5943600" cy="640080"/>
          </a:xfrm>
          <a:prstGeom prst="rect">
            <a:avLst/>
          </a:prstGeom>
          <a:solidFill>
            <a:srgbClr val="F7F2E8"/>
          </a:solidFill>
          <a:ln w="6350">
            <a:solidFill>
              <a:srgbClr val="E5DED1"/>
            </a:solidFill>
            <a:prstDash val="solid"/>
          </a:ln>
        </p:spPr>
        <p:txBody>
          <a:bodyPr/>
          <a:lstStyle/>
          <a:p>
            <a:endParaRPr lang="en-US"/>
          </a:p>
        </p:txBody>
      </p:sp>
      <p:sp>
        <p:nvSpPr>
          <p:cNvPr id="29" name="Shape 26"/>
          <p:cNvSpPr/>
          <p:nvPr/>
        </p:nvSpPr>
        <p:spPr>
          <a:xfrm>
            <a:off x="5760720" y="3008376"/>
            <a:ext cx="54864" cy="640080"/>
          </a:xfrm>
          <a:prstGeom prst="rect">
            <a:avLst/>
          </a:prstGeom>
          <a:solidFill>
            <a:srgbClr val="782F40"/>
          </a:solidFill>
          <a:ln w="12700">
            <a:solidFill>
              <a:srgbClr val="782F40"/>
            </a:solidFill>
            <a:prstDash val="solid"/>
          </a:ln>
        </p:spPr>
        <p:txBody>
          <a:bodyPr/>
          <a:lstStyle/>
          <a:p>
            <a:endParaRPr lang="en-US"/>
          </a:p>
        </p:txBody>
      </p:sp>
      <p:pic>
        <p:nvPicPr>
          <p:cNvPr id="30" name="Image 1" descr="preencoded.png"/>
          <p:cNvPicPr>
            <a:picLocks noChangeAspect="1"/>
          </p:cNvPicPr>
          <p:nvPr/>
        </p:nvPicPr>
        <p:blipFill>
          <a:blip r:embed="rId4"/>
          <a:stretch>
            <a:fillRect/>
          </a:stretch>
        </p:blipFill>
        <p:spPr>
          <a:xfrm>
            <a:off x="5943600" y="3145536"/>
            <a:ext cx="365760" cy="365760"/>
          </a:xfrm>
          <a:prstGeom prst="rect">
            <a:avLst/>
          </a:prstGeom>
        </p:spPr>
      </p:pic>
      <p:sp>
        <p:nvSpPr>
          <p:cNvPr id="31" name="Text 27"/>
          <p:cNvSpPr/>
          <p:nvPr/>
        </p:nvSpPr>
        <p:spPr>
          <a:xfrm>
            <a:off x="6446520" y="3127248"/>
            <a:ext cx="5166360" cy="457200"/>
          </a:xfrm>
          <a:prstGeom prst="rect">
            <a:avLst/>
          </a:prstGeom>
          <a:noFill/>
          <a:ln/>
        </p:spPr>
        <p:txBody>
          <a:bodyPr wrap="square" lIns="0" tIns="0" rIns="0" bIns="0" rtlCol="0" anchor="ctr"/>
          <a:lstStyle/>
          <a:p>
            <a:pPr marL="0" indent="0">
              <a:buNone/>
            </a:pPr>
            <a:r>
              <a:rPr lang="en-US" sz="1300" b="1" dirty="0">
                <a:solidFill>
                  <a:srgbClr val="1F1A1A"/>
                </a:solidFill>
                <a:latin typeface="Calibri" pitchFamily="34" charset="0"/>
                <a:ea typeface="Calibri" pitchFamily="34" charset="-122"/>
                <a:cs typeface="Calibri" pitchFamily="34" charset="-120"/>
              </a:rPr>
              <a:t>Interprofessional collaboration and systems leadership</a:t>
            </a:r>
            <a:endParaRPr lang="en-US" sz="1300" dirty="0"/>
          </a:p>
        </p:txBody>
      </p:sp>
      <p:sp>
        <p:nvSpPr>
          <p:cNvPr id="32" name="Shape 28"/>
          <p:cNvSpPr/>
          <p:nvPr/>
        </p:nvSpPr>
        <p:spPr>
          <a:xfrm>
            <a:off x="5760720" y="3776472"/>
            <a:ext cx="5943600" cy="640080"/>
          </a:xfrm>
          <a:prstGeom prst="rect">
            <a:avLst/>
          </a:prstGeom>
          <a:solidFill>
            <a:srgbClr val="F7F2E8"/>
          </a:solidFill>
          <a:ln w="6350">
            <a:solidFill>
              <a:srgbClr val="E5DED1"/>
            </a:solidFill>
            <a:prstDash val="solid"/>
          </a:ln>
        </p:spPr>
        <p:txBody>
          <a:bodyPr/>
          <a:lstStyle/>
          <a:p>
            <a:endParaRPr lang="en-US"/>
          </a:p>
        </p:txBody>
      </p:sp>
      <p:sp>
        <p:nvSpPr>
          <p:cNvPr id="33" name="Shape 29"/>
          <p:cNvSpPr/>
          <p:nvPr/>
        </p:nvSpPr>
        <p:spPr>
          <a:xfrm>
            <a:off x="5760720" y="3776472"/>
            <a:ext cx="54864" cy="640080"/>
          </a:xfrm>
          <a:prstGeom prst="rect">
            <a:avLst/>
          </a:prstGeom>
          <a:solidFill>
            <a:srgbClr val="782F40"/>
          </a:solidFill>
          <a:ln w="12700">
            <a:solidFill>
              <a:srgbClr val="782F40"/>
            </a:solidFill>
            <a:prstDash val="solid"/>
          </a:ln>
        </p:spPr>
        <p:txBody>
          <a:bodyPr/>
          <a:lstStyle/>
          <a:p>
            <a:endParaRPr lang="en-US"/>
          </a:p>
        </p:txBody>
      </p:sp>
      <p:pic>
        <p:nvPicPr>
          <p:cNvPr id="34" name="Image 2" descr="preencoded.png"/>
          <p:cNvPicPr>
            <a:picLocks noChangeAspect="1"/>
          </p:cNvPicPr>
          <p:nvPr/>
        </p:nvPicPr>
        <p:blipFill>
          <a:blip r:embed="rId5"/>
          <a:stretch>
            <a:fillRect/>
          </a:stretch>
        </p:blipFill>
        <p:spPr>
          <a:xfrm>
            <a:off x="5943600" y="3913632"/>
            <a:ext cx="365760" cy="365760"/>
          </a:xfrm>
          <a:prstGeom prst="rect">
            <a:avLst/>
          </a:prstGeom>
        </p:spPr>
      </p:pic>
      <p:sp>
        <p:nvSpPr>
          <p:cNvPr id="35" name="Text 30"/>
          <p:cNvSpPr/>
          <p:nvPr/>
        </p:nvSpPr>
        <p:spPr>
          <a:xfrm>
            <a:off x="6446520" y="3895344"/>
            <a:ext cx="5166360" cy="457200"/>
          </a:xfrm>
          <a:prstGeom prst="rect">
            <a:avLst/>
          </a:prstGeom>
          <a:noFill/>
          <a:ln/>
        </p:spPr>
        <p:txBody>
          <a:bodyPr wrap="square" lIns="0" tIns="0" rIns="0" bIns="0" rtlCol="0" anchor="ctr"/>
          <a:lstStyle/>
          <a:p>
            <a:pPr marL="0" indent="0">
              <a:buNone/>
            </a:pPr>
            <a:r>
              <a:rPr lang="en-US" sz="1300" b="1" dirty="0">
                <a:solidFill>
                  <a:srgbClr val="1F1A1A"/>
                </a:solidFill>
                <a:latin typeface="Calibri" pitchFamily="34" charset="0"/>
                <a:ea typeface="Calibri" pitchFamily="34" charset="-122"/>
                <a:cs typeface="Calibri" pitchFamily="34" charset="-120"/>
              </a:rPr>
              <a:t>Health equity and structural competency</a:t>
            </a:r>
            <a:endParaRPr lang="en-US" sz="1300" dirty="0"/>
          </a:p>
        </p:txBody>
      </p:sp>
      <p:sp>
        <p:nvSpPr>
          <p:cNvPr id="36" name="Shape 31"/>
          <p:cNvSpPr/>
          <p:nvPr/>
        </p:nvSpPr>
        <p:spPr>
          <a:xfrm>
            <a:off x="5760720" y="4544568"/>
            <a:ext cx="5943600" cy="640080"/>
          </a:xfrm>
          <a:prstGeom prst="rect">
            <a:avLst/>
          </a:prstGeom>
          <a:solidFill>
            <a:srgbClr val="F7F2E8"/>
          </a:solidFill>
          <a:ln w="6350">
            <a:solidFill>
              <a:srgbClr val="E5DED1"/>
            </a:solidFill>
            <a:prstDash val="solid"/>
          </a:ln>
        </p:spPr>
        <p:txBody>
          <a:bodyPr/>
          <a:lstStyle/>
          <a:p>
            <a:endParaRPr lang="en-US"/>
          </a:p>
        </p:txBody>
      </p:sp>
      <p:sp>
        <p:nvSpPr>
          <p:cNvPr id="37" name="Shape 32"/>
          <p:cNvSpPr/>
          <p:nvPr/>
        </p:nvSpPr>
        <p:spPr>
          <a:xfrm>
            <a:off x="5760720" y="4544568"/>
            <a:ext cx="54864" cy="640080"/>
          </a:xfrm>
          <a:prstGeom prst="rect">
            <a:avLst/>
          </a:prstGeom>
          <a:solidFill>
            <a:srgbClr val="782F40"/>
          </a:solidFill>
          <a:ln w="12700">
            <a:solidFill>
              <a:srgbClr val="782F40"/>
            </a:solidFill>
            <a:prstDash val="solid"/>
          </a:ln>
        </p:spPr>
        <p:txBody>
          <a:bodyPr/>
          <a:lstStyle/>
          <a:p>
            <a:endParaRPr lang="en-US"/>
          </a:p>
        </p:txBody>
      </p:sp>
      <p:pic>
        <p:nvPicPr>
          <p:cNvPr id="38" name="Image 3" descr="preencoded.png"/>
          <p:cNvPicPr>
            <a:picLocks noChangeAspect="1"/>
          </p:cNvPicPr>
          <p:nvPr/>
        </p:nvPicPr>
        <p:blipFill>
          <a:blip r:embed="rId6"/>
          <a:stretch>
            <a:fillRect/>
          </a:stretch>
        </p:blipFill>
        <p:spPr>
          <a:xfrm>
            <a:off x="5943600" y="4681728"/>
            <a:ext cx="365760" cy="365760"/>
          </a:xfrm>
          <a:prstGeom prst="rect">
            <a:avLst/>
          </a:prstGeom>
        </p:spPr>
      </p:pic>
      <p:sp>
        <p:nvSpPr>
          <p:cNvPr id="39" name="Text 33"/>
          <p:cNvSpPr/>
          <p:nvPr/>
        </p:nvSpPr>
        <p:spPr>
          <a:xfrm>
            <a:off x="6446520" y="4663440"/>
            <a:ext cx="5166360" cy="457200"/>
          </a:xfrm>
          <a:prstGeom prst="rect">
            <a:avLst/>
          </a:prstGeom>
          <a:noFill/>
          <a:ln/>
        </p:spPr>
        <p:txBody>
          <a:bodyPr wrap="square" lIns="0" tIns="0" rIns="0" bIns="0" rtlCol="0" anchor="ctr"/>
          <a:lstStyle/>
          <a:p>
            <a:pPr marL="0" indent="0">
              <a:buNone/>
            </a:pPr>
            <a:r>
              <a:rPr lang="en-US" sz="1300" b="1" dirty="0">
                <a:solidFill>
                  <a:srgbClr val="1F1A1A"/>
                </a:solidFill>
                <a:latin typeface="Calibri" pitchFamily="34" charset="0"/>
                <a:ea typeface="Calibri" pitchFamily="34" charset="-122"/>
                <a:cs typeface="Calibri" pitchFamily="34" charset="-120"/>
              </a:rPr>
              <a:t>Quality improvement and systems thinking</a:t>
            </a:r>
            <a:endParaRPr lang="en-US" sz="1300" dirty="0"/>
          </a:p>
        </p:txBody>
      </p:sp>
      <p:sp>
        <p:nvSpPr>
          <p:cNvPr id="40" name="Shape 34"/>
          <p:cNvSpPr/>
          <p:nvPr/>
        </p:nvSpPr>
        <p:spPr>
          <a:xfrm>
            <a:off x="5760720" y="5312664"/>
            <a:ext cx="5943600" cy="640080"/>
          </a:xfrm>
          <a:prstGeom prst="rect">
            <a:avLst/>
          </a:prstGeom>
          <a:solidFill>
            <a:srgbClr val="F7F2E8"/>
          </a:solidFill>
          <a:ln w="6350">
            <a:solidFill>
              <a:srgbClr val="E5DED1"/>
            </a:solidFill>
            <a:prstDash val="solid"/>
          </a:ln>
        </p:spPr>
        <p:txBody>
          <a:bodyPr/>
          <a:lstStyle/>
          <a:p>
            <a:endParaRPr lang="en-US"/>
          </a:p>
        </p:txBody>
      </p:sp>
      <p:sp>
        <p:nvSpPr>
          <p:cNvPr id="41" name="Shape 35"/>
          <p:cNvSpPr/>
          <p:nvPr/>
        </p:nvSpPr>
        <p:spPr>
          <a:xfrm>
            <a:off x="5760720" y="5312664"/>
            <a:ext cx="54864" cy="640080"/>
          </a:xfrm>
          <a:prstGeom prst="rect">
            <a:avLst/>
          </a:prstGeom>
          <a:solidFill>
            <a:srgbClr val="782F40"/>
          </a:solidFill>
          <a:ln w="12700">
            <a:solidFill>
              <a:srgbClr val="782F40"/>
            </a:solidFill>
            <a:prstDash val="solid"/>
          </a:ln>
        </p:spPr>
        <p:txBody>
          <a:bodyPr/>
          <a:lstStyle/>
          <a:p>
            <a:endParaRPr lang="en-US"/>
          </a:p>
        </p:txBody>
      </p:sp>
      <p:pic>
        <p:nvPicPr>
          <p:cNvPr id="42" name="Image 4" descr="preencoded.png"/>
          <p:cNvPicPr>
            <a:picLocks noChangeAspect="1"/>
          </p:cNvPicPr>
          <p:nvPr/>
        </p:nvPicPr>
        <p:blipFill>
          <a:blip r:embed="rId7"/>
          <a:stretch>
            <a:fillRect/>
          </a:stretch>
        </p:blipFill>
        <p:spPr>
          <a:xfrm>
            <a:off x="5943600" y="5449824"/>
            <a:ext cx="365760" cy="365760"/>
          </a:xfrm>
          <a:prstGeom prst="rect">
            <a:avLst/>
          </a:prstGeom>
        </p:spPr>
      </p:pic>
      <p:sp>
        <p:nvSpPr>
          <p:cNvPr id="43" name="Text 36"/>
          <p:cNvSpPr/>
          <p:nvPr/>
        </p:nvSpPr>
        <p:spPr>
          <a:xfrm>
            <a:off x="6446520" y="5431536"/>
            <a:ext cx="5166360" cy="457200"/>
          </a:xfrm>
          <a:prstGeom prst="rect">
            <a:avLst/>
          </a:prstGeom>
          <a:noFill/>
          <a:ln/>
        </p:spPr>
        <p:txBody>
          <a:bodyPr wrap="square" lIns="0" tIns="0" rIns="0" bIns="0" rtlCol="0" anchor="ctr"/>
          <a:lstStyle/>
          <a:p>
            <a:pPr marL="0" indent="0">
              <a:buNone/>
            </a:pPr>
            <a:r>
              <a:rPr lang="en-US" sz="1300" b="1" dirty="0">
                <a:solidFill>
                  <a:srgbClr val="1F1A1A"/>
                </a:solidFill>
                <a:latin typeface="Calibri" pitchFamily="34" charset="0"/>
                <a:ea typeface="Calibri" pitchFamily="34" charset="-122"/>
                <a:cs typeface="Calibri" pitchFamily="34" charset="-120"/>
              </a:rPr>
              <a:t>Ethical, legal, and professional nursing practice</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14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FACULTY SPOTLIGHT  |  AI TRACK</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Meet your AI track coordinator.</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457200" y="1783080"/>
            <a:ext cx="4572000" cy="4297680"/>
          </a:xfrm>
          <a:prstGeom prst="rect">
            <a:avLst/>
          </a:prstGeom>
          <a:solidFill>
            <a:srgbClr val="782F40"/>
          </a:solidFill>
          <a:ln w="12700">
            <a:solidFill>
              <a:srgbClr val="782F40"/>
            </a:solidFill>
            <a:prstDash val="solid"/>
          </a:ln>
        </p:spPr>
        <p:txBody>
          <a:bodyPr/>
          <a:lstStyle/>
          <a:p>
            <a:endParaRPr lang="en-US"/>
          </a:p>
        </p:txBody>
      </p:sp>
      <p:pic>
        <p:nvPicPr>
          <p:cNvPr id="11" name="Image 0" descr="preencoded.png"/>
          <p:cNvPicPr>
            <a:picLocks noChangeAspect="1"/>
          </p:cNvPicPr>
          <p:nvPr/>
        </p:nvPicPr>
        <p:blipFill>
          <a:blip r:embed="rId3"/>
          <a:stretch>
            <a:fillRect/>
          </a:stretch>
        </p:blipFill>
        <p:spPr>
          <a:xfrm>
            <a:off x="1463040" y="2057400"/>
            <a:ext cx="1645920" cy="1645920"/>
          </a:xfrm>
          <a:prstGeom prst="rect">
            <a:avLst/>
          </a:prstGeom>
        </p:spPr>
      </p:pic>
      <p:sp>
        <p:nvSpPr>
          <p:cNvPr id="12" name="Shape 9"/>
          <p:cNvSpPr/>
          <p:nvPr/>
        </p:nvSpPr>
        <p:spPr>
          <a:xfrm>
            <a:off x="640080" y="3931920"/>
            <a:ext cx="4206240" cy="36576"/>
          </a:xfrm>
          <a:prstGeom prst="rect">
            <a:avLst/>
          </a:prstGeom>
          <a:solidFill>
            <a:srgbClr val="CEB888"/>
          </a:solidFill>
          <a:ln w="12700">
            <a:solidFill>
              <a:srgbClr val="CEB888"/>
            </a:solidFill>
            <a:prstDash val="solid"/>
          </a:ln>
        </p:spPr>
        <p:txBody>
          <a:bodyPr/>
          <a:lstStyle/>
          <a:p>
            <a:endParaRPr lang="en-US"/>
          </a:p>
        </p:txBody>
      </p:sp>
      <p:sp>
        <p:nvSpPr>
          <p:cNvPr id="13" name="Text 10"/>
          <p:cNvSpPr/>
          <p:nvPr/>
        </p:nvSpPr>
        <p:spPr>
          <a:xfrm>
            <a:off x="640080" y="4069080"/>
            <a:ext cx="4206240" cy="274320"/>
          </a:xfrm>
          <a:prstGeom prst="rect">
            <a:avLst/>
          </a:prstGeom>
          <a:noFill/>
          <a:ln/>
        </p:spPr>
        <p:txBody>
          <a:bodyPr wrap="square" lIns="0" tIns="0" rIns="0" bIns="0" rtlCol="0" anchor="ctr"/>
          <a:lstStyle/>
          <a:p>
            <a:pPr marL="0" indent="0" algn="ctr">
              <a:buNone/>
            </a:pPr>
            <a:r>
              <a:rPr lang="en-US" sz="1100" b="1" kern="0" spc="400" dirty="0">
                <a:solidFill>
                  <a:srgbClr val="CEB888"/>
                </a:solidFill>
                <a:latin typeface="Calibri" pitchFamily="34" charset="0"/>
                <a:ea typeface="Calibri" pitchFamily="34" charset="-122"/>
                <a:cs typeface="Calibri" pitchFamily="34" charset="-120"/>
              </a:rPr>
              <a:t>AI TRACK COORDINATOR</a:t>
            </a:r>
            <a:endParaRPr lang="en-US" sz="1100" dirty="0"/>
          </a:p>
        </p:txBody>
      </p:sp>
      <p:sp>
        <p:nvSpPr>
          <p:cNvPr id="14" name="Text 11"/>
          <p:cNvSpPr/>
          <p:nvPr/>
        </p:nvSpPr>
        <p:spPr>
          <a:xfrm>
            <a:off x="640080" y="4370832"/>
            <a:ext cx="4206240" cy="50292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Delaney W. La Rosa</a:t>
            </a:r>
            <a:endParaRPr lang="en-US" sz="2200" dirty="0"/>
          </a:p>
        </p:txBody>
      </p:sp>
      <p:sp>
        <p:nvSpPr>
          <p:cNvPr id="15" name="Text 12"/>
          <p:cNvSpPr/>
          <p:nvPr/>
        </p:nvSpPr>
        <p:spPr>
          <a:xfrm>
            <a:off x="640080" y="4892040"/>
            <a:ext cx="4206240" cy="320040"/>
          </a:xfrm>
          <a:prstGeom prst="rect">
            <a:avLst/>
          </a:prstGeom>
          <a:noFill/>
          <a:ln/>
        </p:spPr>
        <p:txBody>
          <a:bodyPr wrap="square" lIns="0" tIns="0" rIns="0" bIns="0" rtlCol="0" anchor="ctr"/>
          <a:lstStyle/>
          <a:p>
            <a:pPr marL="0" indent="0" algn="ctr">
              <a:buNone/>
            </a:pPr>
            <a:r>
              <a:rPr lang="en-US" sz="1400" dirty="0">
                <a:solidFill>
                  <a:srgbClr val="CEB888"/>
                </a:solidFill>
                <a:latin typeface="Calibri" pitchFamily="34" charset="0"/>
                <a:ea typeface="Calibri" pitchFamily="34" charset="-122"/>
                <a:cs typeface="Calibri" pitchFamily="34" charset="-120"/>
              </a:rPr>
              <a:t>EdD, MSN Ed., RN</a:t>
            </a:r>
            <a:endParaRPr lang="en-US" sz="1400" dirty="0"/>
          </a:p>
        </p:txBody>
      </p:sp>
      <p:sp>
        <p:nvSpPr>
          <p:cNvPr id="16" name="Text 13"/>
          <p:cNvSpPr/>
          <p:nvPr/>
        </p:nvSpPr>
        <p:spPr>
          <a:xfrm>
            <a:off x="640080" y="5212080"/>
            <a:ext cx="4206240" cy="548640"/>
          </a:xfrm>
          <a:prstGeom prst="rect">
            <a:avLst/>
          </a:prstGeom>
          <a:noFill/>
          <a:ln/>
        </p:spPr>
        <p:txBody>
          <a:bodyPr wrap="square" lIns="0" tIns="0" rIns="0" bIns="0"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Teaching Professor of Artificial Intelligence in Healthcare</a:t>
            </a:r>
            <a:endParaRPr lang="en-US" sz="1200" dirty="0"/>
          </a:p>
        </p:txBody>
      </p:sp>
      <p:sp>
        <p:nvSpPr>
          <p:cNvPr id="17" name="Text 14"/>
          <p:cNvSpPr/>
          <p:nvPr/>
        </p:nvSpPr>
        <p:spPr>
          <a:xfrm>
            <a:off x="5349240" y="1783080"/>
            <a:ext cx="6400800" cy="274320"/>
          </a:xfrm>
          <a:prstGeom prst="rect">
            <a:avLst/>
          </a:prstGeom>
          <a:noFill/>
          <a:ln/>
        </p:spPr>
        <p:txBody>
          <a:bodyPr wrap="square" lIns="0" tIns="0" rIns="0" bIns="0" rtlCol="0" anchor="ctr"/>
          <a:lstStyle/>
          <a:p>
            <a:pPr marL="0" indent="0">
              <a:buNone/>
            </a:pPr>
            <a:r>
              <a:rPr lang="en-US" sz="1100" b="1" kern="0" spc="300" dirty="0">
                <a:solidFill>
                  <a:srgbClr val="A38B5C"/>
                </a:solidFill>
                <a:latin typeface="Calibri" pitchFamily="34" charset="0"/>
                <a:ea typeface="Calibri" pitchFamily="34" charset="-122"/>
                <a:cs typeface="Calibri" pitchFamily="34" charset="-120"/>
              </a:rPr>
              <a:t>ABOUT</a:t>
            </a:r>
            <a:endParaRPr lang="en-US" sz="1100" dirty="0"/>
          </a:p>
        </p:txBody>
      </p:sp>
      <p:sp>
        <p:nvSpPr>
          <p:cNvPr id="18" name="Text 15"/>
          <p:cNvSpPr/>
          <p:nvPr/>
        </p:nvSpPr>
        <p:spPr>
          <a:xfrm>
            <a:off x="5349240" y="2057400"/>
            <a:ext cx="6400800" cy="502920"/>
          </a:xfrm>
          <a:prstGeom prst="rect">
            <a:avLst/>
          </a:prstGeom>
          <a:noFill/>
          <a:ln/>
        </p:spPr>
        <p:txBody>
          <a:bodyPr wrap="square" lIns="0" tIns="0" rIns="0" bIns="0" rtlCol="0" anchor="ctr"/>
          <a:lstStyle/>
          <a:p>
            <a:pPr marL="0" indent="0">
              <a:buNone/>
            </a:pPr>
            <a:r>
              <a:rPr lang="en-US" sz="2000" b="1" dirty="0">
                <a:solidFill>
                  <a:srgbClr val="782F40"/>
                </a:solidFill>
                <a:latin typeface="Georgia" pitchFamily="34" charset="0"/>
                <a:ea typeface="Georgia" pitchFamily="34" charset="-122"/>
                <a:cs typeface="Georgia" pitchFamily="34" charset="-120"/>
              </a:rPr>
              <a:t>Leading the country's first MSN AI track.</a:t>
            </a:r>
            <a:endParaRPr lang="en-US" sz="2000" dirty="0"/>
          </a:p>
        </p:txBody>
      </p:sp>
      <p:sp>
        <p:nvSpPr>
          <p:cNvPr id="19" name="Text 16"/>
          <p:cNvSpPr/>
          <p:nvPr/>
        </p:nvSpPr>
        <p:spPr>
          <a:xfrm>
            <a:off x="5349240" y="2606040"/>
            <a:ext cx="6400800" cy="1280160"/>
          </a:xfrm>
          <a:prstGeom prst="rect">
            <a:avLst/>
          </a:prstGeom>
          <a:noFill/>
          <a:ln/>
        </p:spPr>
        <p:txBody>
          <a:bodyPr wrap="square" lIns="0" tIns="0" rIns="0" bIns="0" rtlCol="0" anchor="ctr"/>
          <a:lstStyle/>
          <a:p>
            <a:pPr marL="0" indent="0">
              <a:buNone/>
            </a:pPr>
            <a:r>
              <a:rPr lang="en-US" sz="1300" dirty="0">
                <a:solidFill>
                  <a:srgbClr val="4A4344"/>
                </a:solidFill>
                <a:latin typeface="Calibri" pitchFamily="34" charset="0"/>
                <a:ea typeface="Calibri" pitchFamily="34" charset="-122"/>
                <a:cs typeface="Calibri" pitchFamily="34" charset="-120"/>
              </a:rPr>
              <a:t>Dr. La Rosa is a national expert in responsible AI in healthcare with cross-industry experience in innovation and more than fourteen years in nursing education. They are also the Director at Large of the American Board of Nursing AI and the AI Nurse Nexus. Dr. La Rosa is the Track Coordinator for the AI Applications in Healthcare Track and is actively shaping this new nursing track specialty through her leadership and scholarly works. </a:t>
            </a:r>
            <a:endParaRPr lang="en-US" sz="1300" dirty="0"/>
          </a:p>
        </p:txBody>
      </p:sp>
      <p:sp>
        <p:nvSpPr>
          <p:cNvPr id="20" name="Text 17"/>
          <p:cNvSpPr/>
          <p:nvPr/>
        </p:nvSpPr>
        <p:spPr>
          <a:xfrm>
            <a:off x="5349240" y="4023360"/>
            <a:ext cx="6400800" cy="274320"/>
          </a:xfrm>
          <a:prstGeom prst="rect">
            <a:avLst/>
          </a:prstGeom>
          <a:noFill/>
          <a:ln/>
        </p:spPr>
        <p:txBody>
          <a:bodyPr wrap="square" lIns="0" tIns="0" rIns="0" bIns="0" rtlCol="0" anchor="ctr"/>
          <a:lstStyle/>
          <a:p>
            <a:pPr marL="0" indent="0">
              <a:buNone/>
            </a:pPr>
            <a:r>
              <a:rPr lang="en-US" sz="1100" b="1" kern="0" spc="300" dirty="0">
                <a:solidFill>
                  <a:srgbClr val="A38B5C"/>
                </a:solidFill>
                <a:latin typeface="Calibri" pitchFamily="34" charset="0"/>
                <a:ea typeface="Calibri" pitchFamily="34" charset="-122"/>
                <a:cs typeface="Calibri" pitchFamily="34" charset="-120"/>
              </a:rPr>
              <a:t>AREAS OF FOCUS</a:t>
            </a:r>
            <a:endParaRPr lang="en-US" sz="1100" dirty="0"/>
          </a:p>
        </p:txBody>
      </p:sp>
      <p:pic>
        <p:nvPicPr>
          <p:cNvPr id="21" name="Image 1" descr="preencoded.png"/>
          <p:cNvPicPr>
            <a:picLocks noChangeAspect="1"/>
          </p:cNvPicPr>
          <p:nvPr/>
        </p:nvPicPr>
        <p:blipFill>
          <a:blip r:embed="rId4"/>
          <a:stretch>
            <a:fillRect/>
          </a:stretch>
        </p:blipFill>
        <p:spPr>
          <a:xfrm>
            <a:off x="5349240" y="4379976"/>
            <a:ext cx="201168" cy="201168"/>
          </a:xfrm>
          <a:prstGeom prst="rect">
            <a:avLst/>
          </a:prstGeom>
        </p:spPr>
      </p:pic>
      <p:sp>
        <p:nvSpPr>
          <p:cNvPr id="22" name="Text 18"/>
          <p:cNvSpPr/>
          <p:nvPr/>
        </p:nvSpPr>
        <p:spPr>
          <a:xfrm>
            <a:off x="5669280" y="4343400"/>
            <a:ext cx="6035040"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Responsible and ethical AI in nursing and health care</a:t>
            </a:r>
            <a:endParaRPr lang="en-US" sz="1200" dirty="0"/>
          </a:p>
        </p:txBody>
      </p:sp>
      <p:pic>
        <p:nvPicPr>
          <p:cNvPr id="23" name="Image 2" descr="preencoded.png"/>
          <p:cNvPicPr>
            <a:picLocks noChangeAspect="1"/>
          </p:cNvPicPr>
          <p:nvPr/>
        </p:nvPicPr>
        <p:blipFill>
          <a:blip r:embed="rId4"/>
          <a:stretch>
            <a:fillRect/>
          </a:stretch>
        </p:blipFill>
        <p:spPr>
          <a:xfrm>
            <a:off x="5349240" y="4709160"/>
            <a:ext cx="201168" cy="201168"/>
          </a:xfrm>
          <a:prstGeom prst="rect">
            <a:avLst/>
          </a:prstGeom>
        </p:spPr>
      </p:pic>
      <p:sp>
        <p:nvSpPr>
          <p:cNvPr id="24" name="Text 19"/>
          <p:cNvSpPr/>
          <p:nvPr/>
        </p:nvSpPr>
        <p:spPr>
          <a:xfrm>
            <a:off x="5669280" y="4672584"/>
            <a:ext cx="6035040"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AI governance, bias, and patient safety</a:t>
            </a:r>
            <a:endParaRPr lang="en-US" sz="1200" dirty="0"/>
          </a:p>
        </p:txBody>
      </p:sp>
      <p:pic>
        <p:nvPicPr>
          <p:cNvPr id="25" name="Image 3" descr="preencoded.png"/>
          <p:cNvPicPr>
            <a:picLocks noChangeAspect="1"/>
          </p:cNvPicPr>
          <p:nvPr/>
        </p:nvPicPr>
        <p:blipFill>
          <a:blip r:embed="rId4"/>
          <a:stretch>
            <a:fillRect/>
          </a:stretch>
        </p:blipFill>
        <p:spPr>
          <a:xfrm>
            <a:off x="5349240" y="5038344"/>
            <a:ext cx="201168" cy="201168"/>
          </a:xfrm>
          <a:prstGeom prst="rect">
            <a:avLst/>
          </a:prstGeom>
        </p:spPr>
      </p:pic>
      <p:sp>
        <p:nvSpPr>
          <p:cNvPr id="26" name="Text 20"/>
          <p:cNvSpPr/>
          <p:nvPr/>
        </p:nvSpPr>
        <p:spPr>
          <a:xfrm>
            <a:off x="5669280" y="5001768"/>
            <a:ext cx="6035040"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Workflow integration and clinical transformation</a:t>
            </a:r>
            <a:endParaRPr lang="en-US" sz="1200" dirty="0"/>
          </a:p>
        </p:txBody>
      </p:sp>
      <p:pic>
        <p:nvPicPr>
          <p:cNvPr id="27" name="Image 4" descr="preencoded.png"/>
          <p:cNvPicPr>
            <a:picLocks noChangeAspect="1"/>
          </p:cNvPicPr>
          <p:nvPr/>
        </p:nvPicPr>
        <p:blipFill>
          <a:blip r:embed="rId4"/>
          <a:stretch>
            <a:fillRect/>
          </a:stretch>
        </p:blipFill>
        <p:spPr>
          <a:xfrm>
            <a:off x="5349240" y="5367528"/>
            <a:ext cx="201168" cy="201168"/>
          </a:xfrm>
          <a:prstGeom prst="rect">
            <a:avLst/>
          </a:prstGeom>
        </p:spPr>
      </p:pic>
      <p:sp>
        <p:nvSpPr>
          <p:cNvPr id="28" name="Text 21"/>
          <p:cNvSpPr/>
          <p:nvPr/>
        </p:nvSpPr>
        <p:spPr>
          <a:xfrm>
            <a:off x="5669280" y="5330952"/>
            <a:ext cx="6035040"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Health equity and structural competency in AI</a:t>
            </a:r>
            <a:endParaRPr lang="en-US" sz="1200" dirty="0"/>
          </a:p>
        </p:txBody>
      </p:sp>
      <p:pic>
        <p:nvPicPr>
          <p:cNvPr id="29" name="Image 5" descr="preencoded.png"/>
          <p:cNvPicPr>
            <a:picLocks noChangeAspect="1"/>
          </p:cNvPicPr>
          <p:nvPr/>
        </p:nvPicPr>
        <p:blipFill>
          <a:blip r:embed="rId4"/>
          <a:stretch>
            <a:fillRect/>
          </a:stretch>
        </p:blipFill>
        <p:spPr>
          <a:xfrm>
            <a:off x="5349240" y="5696712"/>
            <a:ext cx="201168" cy="201168"/>
          </a:xfrm>
          <a:prstGeom prst="rect">
            <a:avLst/>
          </a:prstGeom>
        </p:spPr>
      </p:pic>
      <p:sp>
        <p:nvSpPr>
          <p:cNvPr id="30" name="Text 22"/>
          <p:cNvSpPr/>
          <p:nvPr/>
        </p:nvSpPr>
        <p:spPr>
          <a:xfrm>
            <a:off x="5669280" y="5660136"/>
            <a:ext cx="6035040"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Curriculum design for emerging nursing specialties</a:t>
            </a:r>
            <a:endParaRPr lang="en-US" sz="1200" dirty="0"/>
          </a:p>
        </p:txBody>
      </p:sp>
      <p:sp>
        <p:nvSpPr>
          <p:cNvPr id="31" name="Text 23"/>
          <p:cNvSpPr/>
          <p:nvPr/>
        </p:nvSpPr>
        <p:spPr>
          <a:xfrm>
            <a:off x="5349240" y="6035040"/>
            <a:ext cx="6400800" cy="274320"/>
          </a:xfrm>
          <a:prstGeom prst="rect">
            <a:avLst/>
          </a:prstGeom>
          <a:noFill/>
          <a:ln/>
        </p:spPr>
        <p:txBody>
          <a:bodyPr wrap="square" lIns="0" tIns="0" rIns="0" bIns="0" rtlCol="0" anchor="ctr"/>
          <a:lstStyle/>
          <a:p>
            <a:pPr marL="0" indent="0">
              <a:buNone/>
            </a:pPr>
            <a:r>
              <a:rPr lang="en-US" sz="1100" b="1" dirty="0">
                <a:solidFill>
                  <a:srgbClr val="782F40"/>
                </a:solidFill>
                <a:latin typeface="Calibri" pitchFamily="34" charset="0"/>
                <a:ea typeface="Calibri" pitchFamily="34" charset="-122"/>
                <a:cs typeface="Calibri" pitchFamily="34" charset="-120"/>
              </a:rPr>
              <a:t>Contact: dwl25b@fsu.edu</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15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FACULTY SPOTLIGHT  |  EDUCATION TRACK</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Meet your Nursing Education track coordinator.</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457200" y="1783080"/>
            <a:ext cx="4572000" cy="4297680"/>
          </a:xfrm>
          <a:prstGeom prst="rect">
            <a:avLst/>
          </a:prstGeom>
          <a:solidFill>
            <a:srgbClr val="782F40"/>
          </a:solidFill>
          <a:ln w="12700">
            <a:solidFill>
              <a:srgbClr val="782F40"/>
            </a:solidFill>
            <a:prstDash val="solid"/>
          </a:ln>
        </p:spPr>
        <p:txBody>
          <a:bodyPr/>
          <a:lstStyle/>
          <a:p>
            <a:endParaRPr lang="en-US"/>
          </a:p>
        </p:txBody>
      </p:sp>
      <p:pic>
        <p:nvPicPr>
          <p:cNvPr id="11" name="Image 0" descr="preencoded.png"/>
          <p:cNvPicPr>
            <a:picLocks noChangeAspect="1"/>
          </p:cNvPicPr>
          <p:nvPr/>
        </p:nvPicPr>
        <p:blipFill>
          <a:blip r:embed="rId3"/>
          <a:stretch>
            <a:fillRect/>
          </a:stretch>
        </p:blipFill>
        <p:spPr>
          <a:xfrm>
            <a:off x="1463040" y="2057400"/>
            <a:ext cx="1645920" cy="1645920"/>
          </a:xfrm>
          <a:prstGeom prst="rect">
            <a:avLst/>
          </a:prstGeom>
        </p:spPr>
      </p:pic>
      <p:sp>
        <p:nvSpPr>
          <p:cNvPr id="12" name="Shape 9"/>
          <p:cNvSpPr/>
          <p:nvPr/>
        </p:nvSpPr>
        <p:spPr>
          <a:xfrm>
            <a:off x="640080" y="3931920"/>
            <a:ext cx="4206240" cy="36576"/>
          </a:xfrm>
          <a:prstGeom prst="rect">
            <a:avLst/>
          </a:prstGeom>
          <a:solidFill>
            <a:srgbClr val="CEB888"/>
          </a:solidFill>
          <a:ln w="12700">
            <a:solidFill>
              <a:srgbClr val="CEB888"/>
            </a:solidFill>
            <a:prstDash val="solid"/>
          </a:ln>
        </p:spPr>
        <p:txBody>
          <a:bodyPr/>
          <a:lstStyle/>
          <a:p>
            <a:endParaRPr lang="en-US"/>
          </a:p>
        </p:txBody>
      </p:sp>
      <p:sp>
        <p:nvSpPr>
          <p:cNvPr id="13" name="Text 10"/>
          <p:cNvSpPr/>
          <p:nvPr/>
        </p:nvSpPr>
        <p:spPr>
          <a:xfrm>
            <a:off x="640080" y="4069080"/>
            <a:ext cx="4206240" cy="274320"/>
          </a:xfrm>
          <a:prstGeom prst="rect">
            <a:avLst/>
          </a:prstGeom>
          <a:noFill/>
          <a:ln/>
        </p:spPr>
        <p:txBody>
          <a:bodyPr wrap="square" lIns="0" tIns="0" rIns="0" bIns="0" rtlCol="0" anchor="ctr"/>
          <a:lstStyle/>
          <a:p>
            <a:pPr marL="0" indent="0" algn="ctr">
              <a:buNone/>
            </a:pPr>
            <a:r>
              <a:rPr lang="en-US" sz="950" b="1" kern="0" spc="300" dirty="0">
                <a:solidFill>
                  <a:srgbClr val="CEB888"/>
                </a:solidFill>
                <a:latin typeface="Calibri" pitchFamily="34" charset="0"/>
                <a:ea typeface="Calibri" pitchFamily="34" charset="-122"/>
                <a:cs typeface="Calibri" pitchFamily="34" charset="-120"/>
              </a:rPr>
              <a:t>MSN PROGRAM DIRECTOR  |  EDUCATION TRACK COORDINATOR</a:t>
            </a:r>
            <a:endParaRPr lang="en-US" sz="950" dirty="0"/>
          </a:p>
        </p:txBody>
      </p:sp>
      <p:sp>
        <p:nvSpPr>
          <p:cNvPr id="14" name="Text 11"/>
          <p:cNvSpPr/>
          <p:nvPr/>
        </p:nvSpPr>
        <p:spPr>
          <a:xfrm>
            <a:off x="640080" y="4370832"/>
            <a:ext cx="4206240" cy="502920"/>
          </a:xfrm>
          <a:prstGeom prst="rect">
            <a:avLst/>
          </a:prstGeom>
          <a:noFill/>
          <a:ln/>
        </p:spPr>
        <p:txBody>
          <a:bodyPr wrap="square" lIns="0" tIns="0" rIns="0" bIns="0" rtlCol="0" anchor="ctr"/>
          <a:lstStyle/>
          <a:p>
            <a:pPr marL="0" indent="0" algn="ctr">
              <a:buNone/>
            </a:pPr>
            <a:r>
              <a:rPr lang="en-US" sz="2400" b="1" dirty="0">
                <a:solidFill>
                  <a:srgbClr val="FFFFFF"/>
                </a:solidFill>
                <a:latin typeface="Georgia" pitchFamily="34" charset="0"/>
                <a:ea typeface="Georgia" pitchFamily="34" charset="-122"/>
                <a:cs typeface="Georgia" pitchFamily="34" charset="-120"/>
              </a:rPr>
              <a:t>Stacy Wheeler</a:t>
            </a:r>
            <a:endParaRPr lang="en-US" sz="2400" dirty="0"/>
          </a:p>
        </p:txBody>
      </p:sp>
      <p:sp>
        <p:nvSpPr>
          <p:cNvPr id="15" name="Text 12"/>
          <p:cNvSpPr/>
          <p:nvPr/>
        </p:nvSpPr>
        <p:spPr>
          <a:xfrm>
            <a:off x="640080" y="4892040"/>
            <a:ext cx="4206240" cy="320040"/>
          </a:xfrm>
          <a:prstGeom prst="rect">
            <a:avLst/>
          </a:prstGeom>
          <a:noFill/>
          <a:ln/>
        </p:spPr>
        <p:txBody>
          <a:bodyPr wrap="square" lIns="0" tIns="0" rIns="0" bIns="0" rtlCol="0" anchor="ctr"/>
          <a:lstStyle/>
          <a:p>
            <a:pPr marL="0" indent="0" algn="ctr">
              <a:buNone/>
            </a:pPr>
            <a:r>
              <a:rPr lang="en-US" sz="1400" dirty="0">
                <a:solidFill>
                  <a:srgbClr val="CEB888"/>
                </a:solidFill>
                <a:latin typeface="Calibri" pitchFamily="34" charset="0"/>
                <a:ea typeface="Calibri" pitchFamily="34" charset="-122"/>
                <a:cs typeface="Calibri" pitchFamily="34" charset="-120"/>
              </a:rPr>
              <a:t>DNP, RN</a:t>
            </a:r>
            <a:endParaRPr lang="en-US" sz="1400" dirty="0"/>
          </a:p>
        </p:txBody>
      </p:sp>
      <p:sp>
        <p:nvSpPr>
          <p:cNvPr id="16" name="Text 13"/>
          <p:cNvSpPr/>
          <p:nvPr/>
        </p:nvSpPr>
        <p:spPr>
          <a:xfrm>
            <a:off x="640080" y="5212080"/>
            <a:ext cx="4206240" cy="365760"/>
          </a:xfrm>
          <a:prstGeom prst="rect">
            <a:avLst/>
          </a:prstGeom>
          <a:noFill/>
          <a:ln/>
        </p:spPr>
        <p:txBody>
          <a:bodyPr wrap="square" lIns="0" tIns="0" rIns="0" bIns="0"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Teaching Professor</a:t>
            </a:r>
            <a:endParaRPr lang="en-US" sz="1200" dirty="0"/>
          </a:p>
        </p:txBody>
      </p:sp>
      <p:sp>
        <p:nvSpPr>
          <p:cNvPr id="17" name="Text 14"/>
          <p:cNvSpPr/>
          <p:nvPr/>
        </p:nvSpPr>
        <p:spPr>
          <a:xfrm>
            <a:off x="5349240" y="1783080"/>
            <a:ext cx="6400800" cy="274320"/>
          </a:xfrm>
          <a:prstGeom prst="rect">
            <a:avLst/>
          </a:prstGeom>
          <a:noFill/>
          <a:ln/>
        </p:spPr>
        <p:txBody>
          <a:bodyPr wrap="square" lIns="0" tIns="0" rIns="0" bIns="0" rtlCol="0" anchor="ctr"/>
          <a:lstStyle/>
          <a:p>
            <a:pPr marL="0" indent="0">
              <a:buNone/>
            </a:pPr>
            <a:r>
              <a:rPr lang="en-US" sz="1100" b="1" kern="0" spc="300" dirty="0">
                <a:solidFill>
                  <a:srgbClr val="A38B5C"/>
                </a:solidFill>
                <a:latin typeface="Calibri" pitchFamily="34" charset="0"/>
                <a:ea typeface="Calibri" pitchFamily="34" charset="-122"/>
                <a:cs typeface="Calibri" pitchFamily="34" charset="-120"/>
              </a:rPr>
              <a:t>ABOUT</a:t>
            </a:r>
            <a:endParaRPr lang="en-US" sz="1100" dirty="0"/>
          </a:p>
        </p:txBody>
      </p:sp>
      <p:sp>
        <p:nvSpPr>
          <p:cNvPr id="18" name="Text 15"/>
          <p:cNvSpPr/>
          <p:nvPr/>
        </p:nvSpPr>
        <p:spPr>
          <a:xfrm>
            <a:off x="5349240" y="2057400"/>
            <a:ext cx="6400800" cy="502920"/>
          </a:xfrm>
          <a:prstGeom prst="rect">
            <a:avLst/>
          </a:prstGeom>
          <a:noFill/>
          <a:ln/>
        </p:spPr>
        <p:txBody>
          <a:bodyPr wrap="square" lIns="0" tIns="0" rIns="0" bIns="0" rtlCol="0" anchor="ctr"/>
          <a:lstStyle/>
          <a:p>
            <a:pPr marL="0" indent="0">
              <a:buNone/>
            </a:pPr>
            <a:r>
              <a:rPr lang="en-US" sz="2000" b="1" dirty="0">
                <a:solidFill>
                  <a:srgbClr val="782F40"/>
                </a:solidFill>
                <a:latin typeface="Georgia" pitchFamily="34" charset="0"/>
                <a:ea typeface="Georgia" pitchFamily="34" charset="-122"/>
                <a:cs typeface="Georgia" pitchFamily="34" charset="-120"/>
              </a:rPr>
              <a:t>Leading nursing education preparation at FSU.</a:t>
            </a:r>
            <a:endParaRPr lang="en-US" sz="2000" dirty="0"/>
          </a:p>
        </p:txBody>
      </p:sp>
      <p:sp>
        <p:nvSpPr>
          <p:cNvPr id="19" name="Text 16"/>
          <p:cNvSpPr/>
          <p:nvPr/>
        </p:nvSpPr>
        <p:spPr>
          <a:xfrm>
            <a:off x="5349240" y="2606040"/>
            <a:ext cx="6400800" cy="1280160"/>
          </a:xfrm>
          <a:prstGeom prst="rect">
            <a:avLst/>
          </a:prstGeom>
          <a:noFill/>
          <a:ln/>
        </p:spPr>
        <p:txBody>
          <a:bodyPr wrap="square" lIns="0" tIns="0" rIns="0" bIns="0" rtlCol="0" anchor="ctr"/>
          <a:lstStyle/>
          <a:p>
            <a:pPr marL="0" indent="0">
              <a:buNone/>
            </a:pPr>
            <a:r>
              <a:rPr lang="en-US" sz="1300" dirty="0">
                <a:solidFill>
                  <a:srgbClr val="4A4344"/>
                </a:solidFill>
                <a:latin typeface="Calibri" pitchFamily="34" charset="0"/>
                <a:ea typeface="Calibri" pitchFamily="34" charset="-122"/>
                <a:cs typeface="Calibri" pitchFamily="34" charset="-120"/>
              </a:rPr>
              <a:t>Dr. Wheeler serves as MSN Program Director and Nursing Education Track Coordinator. She brings a teaching practice grounded in adult learning theory, simulation, and curriculum design to prepare graduates for academic faculty, clinical educator, simulation, and professional development roles.</a:t>
            </a:r>
            <a:endParaRPr lang="en-US" sz="1300" dirty="0"/>
          </a:p>
        </p:txBody>
      </p:sp>
      <p:sp>
        <p:nvSpPr>
          <p:cNvPr id="20" name="Text 17"/>
          <p:cNvSpPr/>
          <p:nvPr/>
        </p:nvSpPr>
        <p:spPr>
          <a:xfrm>
            <a:off x="5349240" y="4023360"/>
            <a:ext cx="6400800" cy="274320"/>
          </a:xfrm>
          <a:prstGeom prst="rect">
            <a:avLst/>
          </a:prstGeom>
          <a:noFill/>
          <a:ln/>
        </p:spPr>
        <p:txBody>
          <a:bodyPr wrap="square" lIns="0" tIns="0" rIns="0" bIns="0" rtlCol="0" anchor="ctr"/>
          <a:lstStyle/>
          <a:p>
            <a:pPr marL="0" indent="0">
              <a:buNone/>
            </a:pPr>
            <a:r>
              <a:rPr lang="en-US" sz="1100" b="1" kern="0" spc="300" dirty="0">
                <a:solidFill>
                  <a:srgbClr val="A38B5C"/>
                </a:solidFill>
                <a:latin typeface="Calibri" pitchFamily="34" charset="0"/>
                <a:ea typeface="Calibri" pitchFamily="34" charset="-122"/>
                <a:cs typeface="Calibri" pitchFamily="34" charset="-120"/>
              </a:rPr>
              <a:t>AREAS OF FOCUS</a:t>
            </a:r>
            <a:endParaRPr lang="en-US" sz="1100" dirty="0"/>
          </a:p>
        </p:txBody>
      </p:sp>
      <p:pic>
        <p:nvPicPr>
          <p:cNvPr id="21" name="Image 1" descr="preencoded.png"/>
          <p:cNvPicPr>
            <a:picLocks noChangeAspect="1"/>
          </p:cNvPicPr>
          <p:nvPr/>
        </p:nvPicPr>
        <p:blipFill>
          <a:blip r:embed="rId4"/>
          <a:stretch>
            <a:fillRect/>
          </a:stretch>
        </p:blipFill>
        <p:spPr>
          <a:xfrm>
            <a:off x="5349240" y="4379976"/>
            <a:ext cx="201168" cy="201168"/>
          </a:xfrm>
          <a:prstGeom prst="rect">
            <a:avLst/>
          </a:prstGeom>
        </p:spPr>
      </p:pic>
      <p:sp>
        <p:nvSpPr>
          <p:cNvPr id="22" name="Text 18"/>
          <p:cNvSpPr/>
          <p:nvPr/>
        </p:nvSpPr>
        <p:spPr>
          <a:xfrm>
            <a:off x="5669280" y="4343400"/>
            <a:ext cx="6035040"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Curriculum design and instructional strategies</a:t>
            </a:r>
            <a:endParaRPr lang="en-US" sz="1200" dirty="0"/>
          </a:p>
        </p:txBody>
      </p:sp>
      <p:pic>
        <p:nvPicPr>
          <p:cNvPr id="23" name="Image 2" descr="preencoded.png"/>
          <p:cNvPicPr>
            <a:picLocks noChangeAspect="1"/>
          </p:cNvPicPr>
          <p:nvPr/>
        </p:nvPicPr>
        <p:blipFill>
          <a:blip r:embed="rId4"/>
          <a:stretch>
            <a:fillRect/>
          </a:stretch>
        </p:blipFill>
        <p:spPr>
          <a:xfrm>
            <a:off x="5349240" y="4709160"/>
            <a:ext cx="201168" cy="201168"/>
          </a:xfrm>
          <a:prstGeom prst="rect">
            <a:avLst/>
          </a:prstGeom>
        </p:spPr>
      </p:pic>
      <p:sp>
        <p:nvSpPr>
          <p:cNvPr id="24" name="Text 19"/>
          <p:cNvSpPr/>
          <p:nvPr/>
        </p:nvSpPr>
        <p:spPr>
          <a:xfrm>
            <a:off x="5669280" y="4672584"/>
            <a:ext cx="6035040"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Simulation, clinical teaching, and learner evaluation</a:t>
            </a:r>
            <a:endParaRPr lang="en-US" sz="1200" dirty="0"/>
          </a:p>
        </p:txBody>
      </p:sp>
      <p:pic>
        <p:nvPicPr>
          <p:cNvPr id="25" name="Image 3" descr="preencoded.png"/>
          <p:cNvPicPr>
            <a:picLocks noChangeAspect="1"/>
          </p:cNvPicPr>
          <p:nvPr/>
        </p:nvPicPr>
        <p:blipFill>
          <a:blip r:embed="rId4"/>
          <a:stretch>
            <a:fillRect/>
          </a:stretch>
        </p:blipFill>
        <p:spPr>
          <a:xfrm>
            <a:off x="5349240" y="5038344"/>
            <a:ext cx="201168" cy="201168"/>
          </a:xfrm>
          <a:prstGeom prst="rect">
            <a:avLst/>
          </a:prstGeom>
        </p:spPr>
      </p:pic>
      <p:sp>
        <p:nvSpPr>
          <p:cNvPr id="26" name="Text 20"/>
          <p:cNvSpPr/>
          <p:nvPr/>
        </p:nvSpPr>
        <p:spPr>
          <a:xfrm>
            <a:off x="5669280" y="5001768"/>
            <a:ext cx="6035040"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Inclusive pedagogy and learner-centered teaching</a:t>
            </a:r>
            <a:endParaRPr lang="en-US" sz="1200" dirty="0"/>
          </a:p>
        </p:txBody>
      </p:sp>
      <p:pic>
        <p:nvPicPr>
          <p:cNvPr id="27" name="Image 4" descr="preencoded.png"/>
          <p:cNvPicPr>
            <a:picLocks noChangeAspect="1"/>
          </p:cNvPicPr>
          <p:nvPr/>
        </p:nvPicPr>
        <p:blipFill>
          <a:blip r:embed="rId4"/>
          <a:stretch>
            <a:fillRect/>
          </a:stretch>
        </p:blipFill>
        <p:spPr>
          <a:xfrm>
            <a:off x="5349240" y="5367528"/>
            <a:ext cx="201168" cy="201168"/>
          </a:xfrm>
          <a:prstGeom prst="rect">
            <a:avLst/>
          </a:prstGeom>
        </p:spPr>
      </p:pic>
      <p:sp>
        <p:nvSpPr>
          <p:cNvPr id="28" name="Text 21"/>
          <p:cNvSpPr/>
          <p:nvPr/>
        </p:nvSpPr>
        <p:spPr>
          <a:xfrm>
            <a:off x="5669280" y="5330952"/>
            <a:ext cx="6035040"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Educational technology and online course design</a:t>
            </a:r>
            <a:endParaRPr lang="en-US" sz="1200" dirty="0"/>
          </a:p>
        </p:txBody>
      </p:sp>
      <p:pic>
        <p:nvPicPr>
          <p:cNvPr id="29" name="Image 5" descr="preencoded.png"/>
          <p:cNvPicPr>
            <a:picLocks noChangeAspect="1"/>
          </p:cNvPicPr>
          <p:nvPr/>
        </p:nvPicPr>
        <p:blipFill>
          <a:blip r:embed="rId4"/>
          <a:stretch>
            <a:fillRect/>
          </a:stretch>
        </p:blipFill>
        <p:spPr>
          <a:xfrm>
            <a:off x="5349240" y="5696712"/>
            <a:ext cx="201168" cy="201168"/>
          </a:xfrm>
          <a:prstGeom prst="rect">
            <a:avLst/>
          </a:prstGeom>
        </p:spPr>
      </p:pic>
      <p:sp>
        <p:nvSpPr>
          <p:cNvPr id="30" name="Text 22"/>
          <p:cNvSpPr/>
          <p:nvPr/>
        </p:nvSpPr>
        <p:spPr>
          <a:xfrm>
            <a:off x="5669280" y="5660136"/>
            <a:ext cx="6035040"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MSN program leadership and academic governance</a:t>
            </a:r>
            <a:endParaRPr lang="en-US" sz="1200" dirty="0"/>
          </a:p>
        </p:txBody>
      </p:sp>
      <p:sp>
        <p:nvSpPr>
          <p:cNvPr id="31" name="Text 23"/>
          <p:cNvSpPr/>
          <p:nvPr/>
        </p:nvSpPr>
        <p:spPr>
          <a:xfrm>
            <a:off x="5349240" y="6035040"/>
            <a:ext cx="6400800" cy="274320"/>
          </a:xfrm>
          <a:prstGeom prst="rect">
            <a:avLst/>
          </a:prstGeom>
          <a:noFill/>
          <a:ln/>
        </p:spPr>
        <p:txBody>
          <a:bodyPr wrap="square" lIns="0" tIns="0" rIns="0" bIns="0" rtlCol="0" anchor="ctr"/>
          <a:lstStyle/>
          <a:p>
            <a:pPr marL="0" indent="0">
              <a:buNone/>
            </a:pPr>
            <a:r>
              <a:rPr lang="en-US" sz="1100" b="1" dirty="0">
                <a:solidFill>
                  <a:srgbClr val="782F40"/>
                </a:solidFill>
                <a:latin typeface="Calibri" pitchFamily="34" charset="0"/>
                <a:ea typeface="Calibri" pitchFamily="34" charset="-122"/>
                <a:cs typeface="Calibri" pitchFamily="34" charset="-120"/>
              </a:rPr>
              <a:t>Contact: swheeler@fsu.edu</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16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FACULTY AND LEADERSHIP</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The team supporting your MSN journey.</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457200" y="1783080"/>
            <a:ext cx="3657600" cy="2103120"/>
          </a:xfrm>
          <a:prstGeom prst="rect">
            <a:avLst/>
          </a:prstGeom>
          <a:solidFill>
            <a:srgbClr val="FFFFFF"/>
          </a:solidFill>
          <a:ln w="9525">
            <a:solidFill>
              <a:srgbClr val="E5DED1"/>
            </a:solidFill>
            <a:prstDash val="solid"/>
          </a:ln>
        </p:spPr>
        <p:txBody>
          <a:bodyPr/>
          <a:lstStyle/>
          <a:p>
            <a:endParaRPr lang="en-US"/>
          </a:p>
        </p:txBody>
      </p:sp>
      <p:sp>
        <p:nvSpPr>
          <p:cNvPr id="11" name="Shape 9"/>
          <p:cNvSpPr/>
          <p:nvPr/>
        </p:nvSpPr>
        <p:spPr>
          <a:xfrm>
            <a:off x="457200" y="1783080"/>
            <a:ext cx="3657600" cy="73152"/>
          </a:xfrm>
          <a:prstGeom prst="rect">
            <a:avLst/>
          </a:prstGeom>
          <a:solidFill>
            <a:srgbClr val="CEB888"/>
          </a:solidFill>
          <a:ln w="12700">
            <a:solidFill>
              <a:srgbClr val="CEB888"/>
            </a:solidFill>
            <a:prstDash val="solid"/>
          </a:ln>
        </p:spPr>
        <p:txBody>
          <a:bodyPr/>
          <a:lstStyle/>
          <a:p>
            <a:endParaRPr lang="en-US"/>
          </a:p>
        </p:txBody>
      </p:sp>
      <p:pic>
        <p:nvPicPr>
          <p:cNvPr id="12" name="Image 0" descr="preencoded.png"/>
          <p:cNvPicPr>
            <a:picLocks noChangeAspect="1"/>
          </p:cNvPicPr>
          <p:nvPr/>
        </p:nvPicPr>
        <p:blipFill>
          <a:blip r:embed="rId3"/>
          <a:stretch>
            <a:fillRect/>
          </a:stretch>
        </p:blipFill>
        <p:spPr>
          <a:xfrm>
            <a:off x="731520" y="2057400"/>
            <a:ext cx="502920" cy="502920"/>
          </a:xfrm>
          <a:prstGeom prst="rect">
            <a:avLst/>
          </a:prstGeom>
        </p:spPr>
      </p:pic>
      <p:sp>
        <p:nvSpPr>
          <p:cNvPr id="13" name="Text 10"/>
          <p:cNvSpPr/>
          <p:nvPr/>
        </p:nvSpPr>
        <p:spPr>
          <a:xfrm>
            <a:off x="731520" y="2651760"/>
            <a:ext cx="31089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Kathleen P. Wilson</a:t>
            </a:r>
            <a:endParaRPr lang="en-US" sz="1400" dirty="0"/>
          </a:p>
        </p:txBody>
      </p:sp>
      <p:sp>
        <p:nvSpPr>
          <p:cNvPr id="14" name="Text 11"/>
          <p:cNvSpPr/>
          <p:nvPr/>
        </p:nvSpPr>
        <p:spPr>
          <a:xfrm>
            <a:off x="731520" y="2971800"/>
            <a:ext cx="3108960" cy="457200"/>
          </a:xfrm>
          <a:prstGeom prst="rect">
            <a:avLst/>
          </a:prstGeom>
          <a:noFill/>
          <a:ln/>
        </p:spPr>
        <p:txBody>
          <a:bodyPr wrap="square" lIns="0" tIns="0" rIns="0" bIns="0" rtlCol="0" anchor="ctr"/>
          <a:lstStyle/>
          <a:p>
            <a:pPr marL="0" indent="0">
              <a:buNone/>
            </a:pPr>
            <a:r>
              <a:rPr lang="en-US" sz="1000" i="1" dirty="0">
                <a:solidFill>
                  <a:srgbClr val="A38B5C"/>
                </a:solidFill>
                <a:latin typeface="Calibri" pitchFamily="34" charset="0"/>
                <a:ea typeface="Calibri" pitchFamily="34" charset="-122"/>
                <a:cs typeface="Calibri" pitchFamily="34" charset="-120"/>
              </a:rPr>
              <a:t>PhD, APRN, CPNP, FNP-C, BC-ADM, FAANP, FNA, DipACLM, FAAN</a:t>
            </a:r>
            <a:endParaRPr lang="en-US" sz="1000" dirty="0"/>
          </a:p>
        </p:txBody>
      </p:sp>
      <p:sp>
        <p:nvSpPr>
          <p:cNvPr id="15" name="Text 12"/>
          <p:cNvSpPr/>
          <p:nvPr/>
        </p:nvSpPr>
        <p:spPr>
          <a:xfrm>
            <a:off x="731520" y="3246120"/>
            <a:ext cx="3108960" cy="5943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Assistant Dean, Graduate Program</a:t>
            </a:r>
            <a:endParaRPr lang="en-US" sz="1100" dirty="0"/>
          </a:p>
        </p:txBody>
      </p:sp>
      <p:sp>
        <p:nvSpPr>
          <p:cNvPr id="16" name="Shape 13"/>
          <p:cNvSpPr/>
          <p:nvPr/>
        </p:nvSpPr>
        <p:spPr>
          <a:xfrm>
            <a:off x="4270248" y="1783080"/>
            <a:ext cx="3657600" cy="2103120"/>
          </a:xfrm>
          <a:prstGeom prst="rect">
            <a:avLst/>
          </a:prstGeom>
          <a:solidFill>
            <a:srgbClr val="FFFFFF"/>
          </a:solidFill>
          <a:ln w="9525">
            <a:solidFill>
              <a:srgbClr val="E5DED1"/>
            </a:solidFill>
            <a:prstDash val="solid"/>
          </a:ln>
        </p:spPr>
        <p:txBody>
          <a:bodyPr/>
          <a:lstStyle/>
          <a:p>
            <a:endParaRPr lang="en-US"/>
          </a:p>
        </p:txBody>
      </p:sp>
      <p:sp>
        <p:nvSpPr>
          <p:cNvPr id="17" name="Shape 14"/>
          <p:cNvSpPr/>
          <p:nvPr/>
        </p:nvSpPr>
        <p:spPr>
          <a:xfrm>
            <a:off x="4270248" y="1783080"/>
            <a:ext cx="3657600" cy="73152"/>
          </a:xfrm>
          <a:prstGeom prst="rect">
            <a:avLst/>
          </a:prstGeom>
          <a:solidFill>
            <a:srgbClr val="CEB888"/>
          </a:solidFill>
          <a:ln w="12700">
            <a:solidFill>
              <a:srgbClr val="CEB888"/>
            </a:solidFill>
            <a:prstDash val="solid"/>
          </a:ln>
        </p:spPr>
        <p:txBody>
          <a:bodyPr/>
          <a:lstStyle/>
          <a:p>
            <a:endParaRPr lang="en-US"/>
          </a:p>
        </p:txBody>
      </p:sp>
      <p:pic>
        <p:nvPicPr>
          <p:cNvPr id="18" name="Image 1" descr="preencoded.png"/>
          <p:cNvPicPr>
            <a:picLocks noChangeAspect="1"/>
          </p:cNvPicPr>
          <p:nvPr/>
        </p:nvPicPr>
        <p:blipFill>
          <a:blip r:embed="rId4"/>
          <a:stretch>
            <a:fillRect/>
          </a:stretch>
        </p:blipFill>
        <p:spPr>
          <a:xfrm>
            <a:off x="4544568" y="2057400"/>
            <a:ext cx="502920" cy="502920"/>
          </a:xfrm>
          <a:prstGeom prst="rect">
            <a:avLst/>
          </a:prstGeom>
        </p:spPr>
      </p:pic>
      <p:sp>
        <p:nvSpPr>
          <p:cNvPr id="19" name="Text 15"/>
          <p:cNvSpPr/>
          <p:nvPr/>
        </p:nvSpPr>
        <p:spPr>
          <a:xfrm>
            <a:off x="4544568" y="2651760"/>
            <a:ext cx="31089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Stacy Wheeler</a:t>
            </a:r>
            <a:endParaRPr lang="en-US" sz="1400" dirty="0"/>
          </a:p>
        </p:txBody>
      </p:sp>
      <p:sp>
        <p:nvSpPr>
          <p:cNvPr id="20" name="Text 16"/>
          <p:cNvSpPr/>
          <p:nvPr/>
        </p:nvSpPr>
        <p:spPr>
          <a:xfrm>
            <a:off x="4544568" y="2971800"/>
            <a:ext cx="3108960" cy="457200"/>
          </a:xfrm>
          <a:prstGeom prst="rect">
            <a:avLst/>
          </a:prstGeom>
          <a:noFill/>
          <a:ln/>
        </p:spPr>
        <p:txBody>
          <a:bodyPr wrap="square" lIns="0" tIns="0" rIns="0" bIns="0" rtlCol="0" anchor="ctr"/>
          <a:lstStyle/>
          <a:p>
            <a:pPr marL="0" indent="0">
              <a:buNone/>
            </a:pPr>
            <a:r>
              <a:rPr lang="en-US" sz="1000" i="1" dirty="0">
                <a:solidFill>
                  <a:srgbClr val="A38B5C"/>
                </a:solidFill>
                <a:latin typeface="Calibri" pitchFamily="34" charset="0"/>
                <a:ea typeface="Calibri" pitchFamily="34" charset="-122"/>
                <a:cs typeface="Calibri" pitchFamily="34" charset="-120"/>
              </a:rPr>
              <a:t>DNP, RN</a:t>
            </a:r>
            <a:endParaRPr lang="en-US" sz="1000" dirty="0"/>
          </a:p>
        </p:txBody>
      </p:sp>
      <p:sp>
        <p:nvSpPr>
          <p:cNvPr id="21" name="Text 17"/>
          <p:cNvSpPr/>
          <p:nvPr/>
        </p:nvSpPr>
        <p:spPr>
          <a:xfrm>
            <a:off x="4544568" y="3246120"/>
            <a:ext cx="3108960" cy="5943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MSN Program Director and Nursing Education Track Coordinator; Teaching Professor</a:t>
            </a:r>
            <a:endParaRPr lang="en-US" sz="1100" dirty="0"/>
          </a:p>
        </p:txBody>
      </p:sp>
      <p:sp>
        <p:nvSpPr>
          <p:cNvPr id="22" name="Shape 18"/>
          <p:cNvSpPr/>
          <p:nvPr/>
        </p:nvSpPr>
        <p:spPr>
          <a:xfrm>
            <a:off x="8083296" y="1783080"/>
            <a:ext cx="3657600" cy="2103120"/>
          </a:xfrm>
          <a:prstGeom prst="rect">
            <a:avLst/>
          </a:prstGeom>
          <a:solidFill>
            <a:srgbClr val="FFFFFF"/>
          </a:solidFill>
          <a:ln w="9525">
            <a:solidFill>
              <a:srgbClr val="E5DED1"/>
            </a:solidFill>
            <a:prstDash val="solid"/>
          </a:ln>
        </p:spPr>
        <p:txBody>
          <a:bodyPr/>
          <a:lstStyle/>
          <a:p>
            <a:endParaRPr lang="en-US"/>
          </a:p>
        </p:txBody>
      </p:sp>
      <p:sp>
        <p:nvSpPr>
          <p:cNvPr id="23" name="Shape 19"/>
          <p:cNvSpPr/>
          <p:nvPr/>
        </p:nvSpPr>
        <p:spPr>
          <a:xfrm>
            <a:off x="8083296" y="1783080"/>
            <a:ext cx="3657600" cy="73152"/>
          </a:xfrm>
          <a:prstGeom prst="rect">
            <a:avLst/>
          </a:prstGeom>
          <a:solidFill>
            <a:srgbClr val="CEB888"/>
          </a:solidFill>
          <a:ln w="12700">
            <a:solidFill>
              <a:srgbClr val="CEB888"/>
            </a:solidFill>
            <a:prstDash val="solid"/>
          </a:ln>
        </p:spPr>
        <p:txBody>
          <a:bodyPr/>
          <a:lstStyle/>
          <a:p>
            <a:endParaRPr lang="en-US"/>
          </a:p>
        </p:txBody>
      </p:sp>
      <p:pic>
        <p:nvPicPr>
          <p:cNvPr id="24" name="Image 2" descr="preencoded.png"/>
          <p:cNvPicPr>
            <a:picLocks noChangeAspect="1"/>
          </p:cNvPicPr>
          <p:nvPr/>
        </p:nvPicPr>
        <p:blipFill>
          <a:blip r:embed="rId5"/>
          <a:stretch>
            <a:fillRect/>
          </a:stretch>
        </p:blipFill>
        <p:spPr>
          <a:xfrm>
            <a:off x="8357616" y="2057400"/>
            <a:ext cx="502920" cy="502920"/>
          </a:xfrm>
          <a:prstGeom prst="rect">
            <a:avLst/>
          </a:prstGeom>
        </p:spPr>
      </p:pic>
      <p:sp>
        <p:nvSpPr>
          <p:cNvPr id="25" name="Text 20"/>
          <p:cNvSpPr/>
          <p:nvPr/>
        </p:nvSpPr>
        <p:spPr>
          <a:xfrm>
            <a:off x="8357616" y="2651760"/>
            <a:ext cx="31089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Delaney W. La Rosa</a:t>
            </a:r>
            <a:endParaRPr lang="en-US" sz="1400" dirty="0"/>
          </a:p>
        </p:txBody>
      </p:sp>
      <p:sp>
        <p:nvSpPr>
          <p:cNvPr id="26" name="Text 21"/>
          <p:cNvSpPr/>
          <p:nvPr/>
        </p:nvSpPr>
        <p:spPr>
          <a:xfrm>
            <a:off x="8357616" y="2971800"/>
            <a:ext cx="3108960" cy="457200"/>
          </a:xfrm>
          <a:prstGeom prst="rect">
            <a:avLst/>
          </a:prstGeom>
          <a:noFill/>
          <a:ln/>
        </p:spPr>
        <p:txBody>
          <a:bodyPr wrap="square" lIns="0" tIns="0" rIns="0" bIns="0" rtlCol="0" anchor="ctr"/>
          <a:lstStyle/>
          <a:p>
            <a:pPr marL="0" indent="0">
              <a:buNone/>
            </a:pPr>
            <a:r>
              <a:rPr lang="en-US" sz="1000" i="1" dirty="0">
                <a:solidFill>
                  <a:srgbClr val="A38B5C"/>
                </a:solidFill>
                <a:latin typeface="Calibri" pitchFamily="34" charset="0"/>
                <a:ea typeface="Calibri" pitchFamily="34" charset="-122"/>
                <a:cs typeface="Calibri" pitchFamily="34" charset="-120"/>
              </a:rPr>
              <a:t>EdD, MSN Ed., RN</a:t>
            </a:r>
            <a:endParaRPr lang="en-US" sz="1000" dirty="0"/>
          </a:p>
        </p:txBody>
      </p:sp>
      <p:sp>
        <p:nvSpPr>
          <p:cNvPr id="27" name="Text 22"/>
          <p:cNvSpPr/>
          <p:nvPr/>
        </p:nvSpPr>
        <p:spPr>
          <a:xfrm>
            <a:off x="8357616" y="3246120"/>
            <a:ext cx="3108960" cy="5943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AI Track Coordinator; Teaching Professor of AI in Healthcare</a:t>
            </a:r>
            <a:endParaRPr lang="en-US" sz="1100" dirty="0"/>
          </a:p>
        </p:txBody>
      </p:sp>
      <p:sp>
        <p:nvSpPr>
          <p:cNvPr id="28" name="Shape 23"/>
          <p:cNvSpPr/>
          <p:nvPr/>
        </p:nvSpPr>
        <p:spPr>
          <a:xfrm>
            <a:off x="457200" y="4041648"/>
            <a:ext cx="3657600" cy="2103120"/>
          </a:xfrm>
          <a:prstGeom prst="rect">
            <a:avLst/>
          </a:prstGeom>
          <a:solidFill>
            <a:srgbClr val="FFFFFF"/>
          </a:solidFill>
          <a:ln w="9525">
            <a:solidFill>
              <a:srgbClr val="E5DED1"/>
            </a:solidFill>
            <a:prstDash val="solid"/>
          </a:ln>
        </p:spPr>
        <p:txBody>
          <a:bodyPr/>
          <a:lstStyle/>
          <a:p>
            <a:endParaRPr lang="en-US"/>
          </a:p>
        </p:txBody>
      </p:sp>
      <p:sp>
        <p:nvSpPr>
          <p:cNvPr id="29" name="Shape 24"/>
          <p:cNvSpPr/>
          <p:nvPr/>
        </p:nvSpPr>
        <p:spPr>
          <a:xfrm>
            <a:off x="457200" y="4041648"/>
            <a:ext cx="3657600" cy="73152"/>
          </a:xfrm>
          <a:prstGeom prst="rect">
            <a:avLst/>
          </a:prstGeom>
          <a:solidFill>
            <a:srgbClr val="CEB888"/>
          </a:solidFill>
          <a:ln w="12700">
            <a:solidFill>
              <a:srgbClr val="CEB888"/>
            </a:solidFill>
            <a:prstDash val="solid"/>
          </a:ln>
        </p:spPr>
        <p:txBody>
          <a:bodyPr/>
          <a:lstStyle/>
          <a:p>
            <a:endParaRPr lang="en-US"/>
          </a:p>
        </p:txBody>
      </p:sp>
      <p:pic>
        <p:nvPicPr>
          <p:cNvPr id="30" name="Image 3" descr="preencoded.png"/>
          <p:cNvPicPr>
            <a:picLocks noChangeAspect="1"/>
          </p:cNvPicPr>
          <p:nvPr/>
        </p:nvPicPr>
        <p:blipFill>
          <a:blip r:embed="rId6"/>
          <a:stretch>
            <a:fillRect/>
          </a:stretch>
        </p:blipFill>
        <p:spPr>
          <a:xfrm>
            <a:off x="731520" y="4315968"/>
            <a:ext cx="502920" cy="502920"/>
          </a:xfrm>
          <a:prstGeom prst="rect">
            <a:avLst/>
          </a:prstGeom>
        </p:spPr>
      </p:pic>
      <p:sp>
        <p:nvSpPr>
          <p:cNvPr id="31" name="Text 25"/>
          <p:cNvSpPr/>
          <p:nvPr/>
        </p:nvSpPr>
        <p:spPr>
          <a:xfrm>
            <a:off x="731520" y="4910328"/>
            <a:ext cx="31089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Dan Bates</a:t>
            </a:r>
            <a:endParaRPr lang="en-US" sz="1400" dirty="0"/>
          </a:p>
        </p:txBody>
      </p:sp>
      <p:sp>
        <p:nvSpPr>
          <p:cNvPr id="32" name="Text 26"/>
          <p:cNvSpPr/>
          <p:nvPr/>
        </p:nvSpPr>
        <p:spPr>
          <a:xfrm>
            <a:off x="731520" y="5230368"/>
            <a:ext cx="3108960" cy="457200"/>
          </a:xfrm>
          <a:prstGeom prst="rect">
            <a:avLst/>
          </a:prstGeom>
          <a:noFill/>
          <a:ln/>
        </p:spPr>
        <p:txBody>
          <a:bodyPr wrap="square" lIns="0" tIns="0" rIns="0" bIns="0" rtlCol="0" anchor="ctr"/>
          <a:lstStyle/>
          <a:p>
            <a:pPr marL="0" indent="0">
              <a:buNone/>
            </a:pPr>
            <a:r>
              <a:rPr lang="en-US" sz="1000" i="1" dirty="0">
                <a:solidFill>
                  <a:srgbClr val="A38B5C"/>
                </a:solidFill>
                <a:latin typeface="Calibri" pitchFamily="34" charset="0"/>
                <a:ea typeface="Calibri" pitchFamily="34" charset="-122"/>
                <a:cs typeface="Calibri" pitchFamily="34" charset="-120"/>
              </a:rPr>
              <a:t>PhD</a:t>
            </a:r>
            <a:endParaRPr lang="en-US" sz="1000" dirty="0"/>
          </a:p>
        </p:txBody>
      </p:sp>
      <p:sp>
        <p:nvSpPr>
          <p:cNvPr id="33" name="Text 27"/>
          <p:cNvSpPr/>
          <p:nvPr/>
        </p:nvSpPr>
        <p:spPr>
          <a:xfrm>
            <a:off x="731520" y="5504688"/>
            <a:ext cx="3108960" cy="5943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Graduate Advisor</a:t>
            </a:r>
            <a:endParaRPr lang="en-US" sz="1100" dirty="0"/>
          </a:p>
        </p:txBody>
      </p:sp>
      <p:sp>
        <p:nvSpPr>
          <p:cNvPr id="34" name="Shape 28"/>
          <p:cNvSpPr/>
          <p:nvPr/>
        </p:nvSpPr>
        <p:spPr>
          <a:xfrm>
            <a:off x="4270248" y="4041648"/>
            <a:ext cx="3657600" cy="2103120"/>
          </a:xfrm>
          <a:prstGeom prst="rect">
            <a:avLst/>
          </a:prstGeom>
          <a:solidFill>
            <a:srgbClr val="FFFFFF"/>
          </a:solidFill>
          <a:ln w="9525">
            <a:solidFill>
              <a:srgbClr val="E5DED1"/>
            </a:solidFill>
            <a:prstDash val="solid"/>
          </a:ln>
        </p:spPr>
        <p:txBody>
          <a:bodyPr/>
          <a:lstStyle/>
          <a:p>
            <a:endParaRPr lang="en-US"/>
          </a:p>
        </p:txBody>
      </p:sp>
      <p:sp>
        <p:nvSpPr>
          <p:cNvPr id="35" name="Shape 29"/>
          <p:cNvSpPr/>
          <p:nvPr/>
        </p:nvSpPr>
        <p:spPr>
          <a:xfrm>
            <a:off x="4270248" y="4041648"/>
            <a:ext cx="3657600" cy="73152"/>
          </a:xfrm>
          <a:prstGeom prst="rect">
            <a:avLst/>
          </a:prstGeom>
          <a:solidFill>
            <a:srgbClr val="CEB888"/>
          </a:solidFill>
          <a:ln w="12700">
            <a:solidFill>
              <a:srgbClr val="CEB888"/>
            </a:solidFill>
            <a:prstDash val="solid"/>
          </a:ln>
        </p:spPr>
        <p:txBody>
          <a:bodyPr/>
          <a:lstStyle/>
          <a:p>
            <a:endParaRPr lang="en-US"/>
          </a:p>
        </p:txBody>
      </p:sp>
      <p:pic>
        <p:nvPicPr>
          <p:cNvPr id="36" name="Image 4" descr="preencoded.png"/>
          <p:cNvPicPr>
            <a:picLocks noChangeAspect="1"/>
          </p:cNvPicPr>
          <p:nvPr/>
        </p:nvPicPr>
        <p:blipFill>
          <a:blip r:embed="rId7"/>
          <a:stretch>
            <a:fillRect/>
          </a:stretch>
        </p:blipFill>
        <p:spPr>
          <a:xfrm>
            <a:off x="4544568" y="4315968"/>
            <a:ext cx="502920" cy="502920"/>
          </a:xfrm>
          <a:prstGeom prst="rect">
            <a:avLst/>
          </a:prstGeom>
        </p:spPr>
      </p:pic>
      <p:sp>
        <p:nvSpPr>
          <p:cNvPr id="37" name="Text 30"/>
          <p:cNvSpPr/>
          <p:nvPr/>
        </p:nvSpPr>
        <p:spPr>
          <a:xfrm>
            <a:off x="4544568" y="4910328"/>
            <a:ext cx="31089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Caitlin Ray</a:t>
            </a:r>
            <a:endParaRPr lang="en-US" sz="1400" dirty="0"/>
          </a:p>
        </p:txBody>
      </p:sp>
      <p:sp>
        <p:nvSpPr>
          <p:cNvPr id="38" name="Text 31"/>
          <p:cNvSpPr/>
          <p:nvPr/>
        </p:nvSpPr>
        <p:spPr>
          <a:xfrm>
            <a:off x="4544568" y="5230368"/>
            <a:ext cx="3108960" cy="457200"/>
          </a:xfrm>
          <a:prstGeom prst="rect">
            <a:avLst/>
          </a:prstGeom>
          <a:noFill/>
          <a:ln/>
        </p:spPr>
        <p:txBody>
          <a:bodyPr wrap="square" lIns="0" tIns="0" rIns="0" bIns="0" rtlCol="0" anchor="ctr"/>
          <a:lstStyle/>
          <a:p>
            <a:pPr marL="0" indent="0">
              <a:buNone/>
            </a:pPr>
            <a:r>
              <a:rPr lang="en-US" sz="1000" i="1" dirty="0">
                <a:solidFill>
                  <a:srgbClr val="A38B5C"/>
                </a:solidFill>
                <a:latin typeface="Calibri" pitchFamily="34" charset="0"/>
                <a:ea typeface="Calibri" pitchFamily="34" charset="-122"/>
                <a:cs typeface="Calibri" pitchFamily="34" charset="-120"/>
              </a:rPr>
              <a:t>Program Manager</a:t>
            </a:r>
            <a:endParaRPr lang="en-US" sz="1000" dirty="0"/>
          </a:p>
        </p:txBody>
      </p:sp>
      <p:sp>
        <p:nvSpPr>
          <p:cNvPr id="39" name="Text 32"/>
          <p:cNvSpPr/>
          <p:nvPr/>
        </p:nvSpPr>
        <p:spPr>
          <a:xfrm>
            <a:off x="4544568" y="5504688"/>
            <a:ext cx="3108960" cy="5943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Academic and Student Services</a:t>
            </a:r>
            <a:endParaRPr lang="en-US" sz="1100" dirty="0"/>
          </a:p>
        </p:txBody>
      </p:sp>
      <p:sp>
        <p:nvSpPr>
          <p:cNvPr id="40" name="Shape 33"/>
          <p:cNvSpPr/>
          <p:nvPr/>
        </p:nvSpPr>
        <p:spPr>
          <a:xfrm>
            <a:off x="8083296" y="4041648"/>
            <a:ext cx="3657600" cy="2103120"/>
          </a:xfrm>
          <a:prstGeom prst="rect">
            <a:avLst/>
          </a:prstGeom>
          <a:solidFill>
            <a:srgbClr val="FFFFFF"/>
          </a:solidFill>
          <a:ln w="9525">
            <a:solidFill>
              <a:srgbClr val="E5DED1"/>
            </a:solidFill>
            <a:prstDash val="solid"/>
          </a:ln>
        </p:spPr>
        <p:txBody>
          <a:bodyPr/>
          <a:lstStyle/>
          <a:p>
            <a:endParaRPr lang="en-US"/>
          </a:p>
        </p:txBody>
      </p:sp>
      <p:sp>
        <p:nvSpPr>
          <p:cNvPr id="41" name="Shape 34"/>
          <p:cNvSpPr/>
          <p:nvPr/>
        </p:nvSpPr>
        <p:spPr>
          <a:xfrm>
            <a:off x="8083296" y="4041648"/>
            <a:ext cx="3657600" cy="73152"/>
          </a:xfrm>
          <a:prstGeom prst="rect">
            <a:avLst/>
          </a:prstGeom>
          <a:solidFill>
            <a:srgbClr val="CEB888"/>
          </a:solidFill>
          <a:ln w="12700">
            <a:solidFill>
              <a:srgbClr val="CEB888"/>
            </a:solidFill>
            <a:prstDash val="solid"/>
          </a:ln>
        </p:spPr>
        <p:txBody>
          <a:bodyPr/>
          <a:lstStyle/>
          <a:p>
            <a:endParaRPr lang="en-US"/>
          </a:p>
        </p:txBody>
      </p:sp>
      <p:pic>
        <p:nvPicPr>
          <p:cNvPr id="42" name="Image 5" descr="preencoded.png"/>
          <p:cNvPicPr>
            <a:picLocks noChangeAspect="1"/>
          </p:cNvPicPr>
          <p:nvPr/>
        </p:nvPicPr>
        <p:blipFill>
          <a:blip r:embed="rId8"/>
          <a:stretch>
            <a:fillRect/>
          </a:stretch>
        </p:blipFill>
        <p:spPr>
          <a:xfrm>
            <a:off x="8357616" y="4315968"/>
            <a:ext cx="502920" cy="502920"/>
          </a:xfrm>
          <a:prstGeom prst="rect">
            <a:avLst/>
          </a:prstGeom>
        </p:spPr>
      </p:pic>
      <p:sp>
        <p:nvSpPr>
          <p:cNvPr id="43" name="Text 35"/>
          <p:cNvSpPr/>
          <p:nvPr/>
        </p:nvSpPr>
        <p:spPr>
          <a:xfrm>
            <a:off x="8357616" y="4910328"/>
            <a:ext cx="31089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Your support network</a:t>
            </a:r>
            <a:endParaRPr lang="en-US" sz="1400" dirty="0"/>
          </a:p>
        </p:txBody>
      </p:sp>
      <p:sp>
        <p:nvSpPr>
          <p:cNvPr id="44" name="Text 36"/>
          <p:cNvSpPr/>
          <p:nvPr/>
        </p:nvSpPr>
        <p:spPr>
          <a:xfrm>
            <a:off x="8357616" y="5230368"/>
            <a:ext cx="3108960" cy="457200"/>
          </a:xfrm>
          <a:prstGeom prst="rect">
            <a:avLst/>
          </a:prstGeom>
          <a:noFill/>
          <a:ln/>
        </p:spPr>
        <p:txBody>
          <a:bodyPr wrap="square" lIns="0" tIns="0" rIns="0" bIns="0" rtlCol="0" anchor="ctr"/>
          <a:lstStyle/>
          <a:p>
            <a:pPr marL="0" indent="0">
              <a:buNone/>
            </a:pPr>
            <a:r>
              <a:rPr lang="en-US" sz="1000" i="1" dirty="0">
                <a:solidFill>
                  <a:srgbClr val="A38B5C"/>
                </a:solidFill>
                <a:latin typeface="Calibri" pitchFamily="34" charset="0"/>
                <a:ea typeface="Calibri" pitchFamily="34" charset="-122"/>
                <a:cs typeface="Calibri" pitchFamily="34" charset="-120"/>
              </a:rPr>
              <a:t>Track coordinator + advisor + program manager</a:t>
            </a:r>
            <a:endParaRPr lang="en-US" sz="1000" dirty="0"/>
          </a:p>
        </p:txBody>
      </p:sp>
      <p:sp>
        <p:nvSpPr>
          <p:cNvPr id="45" name="Text 37"/>
          <p:cNvSpPr/>
          <p:nvPr/>
        </p:nvSpPr>
        <p:spPr>
          <a:xfrm>
            <a:off x="8357616" y="5504688"/>
            <a:ext cx="3108960" cy="5943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Direct faculty mentorship by track and dedicated student services from application through graduation.</a:t>
            </a:r>
            <a:endParaRPr 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17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WHY FSU COLLEGE OF NURSING</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A program built for what nursing needs next.</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457200" y="1783080"/>
            <a:ext cx="3657600" cy="2103120"/>
          </a:xfrm>
          <a:prstGeom prst="rect">
            <a:avLst/>
          </a:prstGeom>
          <a:solidFill>
            <a:srgbClr val="FFFFFF"/>
          </a:solidFill>
          <a:ln w="9525">
            <a:solidFill>
              <a:srgbClr val="E5DED1"/>
            </a:solidFill>
            <a:prstDash val="solid"/>
          </a:ln>
        </p:spPr>
        <p:txBody>
          <a:bodyPr/>
          <a:lstStyle/>
          <a:p>
            <a:endParaRPr lang="en-US"/>
          </a:p>
        </p:txBody>
      </p:sp>
      <p:sp>
        <p:nvSpPr>
          <p:cNvPr id="11" name="Shape 9"/>
          <p:cNvSpPr/>
          <p:nvPr/>
        </p:nvSpPr>
        <p:spPr>
          <a:xfrm>
            <a:off x="457200" y="1783080"/>
            <a:ext cx="3657600" cy="73152"/>
          </a:xfrm>
          <a:prstGeom prst="rect">
            <a:avLst/>
          </a:prstGeom>
          <a:solidFill>
            <a:srgbClr val="CEB888"/>
          </a:solidFill>
          <a:ln w="12700">
            <a:solidFill>
              <a:srgbClr val="CEB888"/>
            </a:solidFill>
            <a:prstDash val="solid"/>
          </a:ln>
        </p:spPr>
        <p:txBody>
          <a:bodyPr/>
          <a:lstStyle/>
          <a:p>
            <a:endParaRPr lang="en-US"/>
          </a:p>
        </p:txBody>
      </p:sp>
      <p:pic>
        <p:nvPicPr>
          <p:cNvPr id="12" name="Image 0" descr="preencoded.png"/>
          <p:cNvPicPr>
            <a:picLocks noChangeAspect="1"/>
          </p:cNvPicPr>
          <p:nvPr/>
        </p:nvPicPr>
        <p:blipFill>
          <a:blip r:embed="rId3"/>
          <a:stretch>
            <a:fillRect/>
          </a:stretch>
        </p:blipFill>
        <p:spPr>
          <a:xfrm>
            <a:off x="731520" y="2057400"/>
            <a:ext cx="502920" cy="502920"/>
          </a:xfrm>
          <a:prstGeom prst="rect">
            <a:avLst/>
          </a:prstGeom>
        </p:spPr>
      </p:pic>
      <p:sp>
        <p:nvSpPr>
          <p:cNvPr id="13" name="Text 10"/>
          <p:cNvSpPr/>
          <p:nvPr/>
        </p:nvSpPr>
        <p:spPr>
          <a:xfrm>
            <a:off x="731520" y="2651760"/>
            <a:ext cx="3108960" cy="41148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First in nursing AI</a:t>
            </a:r>
            <a:endParaRPr lang="en-US" sz="1400" dirty="0"/>
          </a:p>
        </p:txBody>
      </p:sp>
      <p:sp>
        <p:nvSpPr>
          <p:cNvPr id="14" name="Text 11"/>
          <p:cNvSpPr/>
          <p:nvPr/>
        </p:nvSpPr>
        <p:spPr>
          <a:xfrm>
            <a:off x="731520" y="3063240"/>
            <a:ext cx="3108960" cy="77724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Home of the country's first MSN AI in Healthcare degree-conferring program. The track is shaping a new specialty in nursing.</a:t>
            </a:r>
            <a:endParaRPr lang="en-US" sz="1100" dirty="0"/>
          </a:p>
        </p:txBody>
      </p:sp>
      <p:sp>
        <p:nvSpPr>
          <p:cNvPr id="15" name="Shape 12"/>
          <p:cNvSpPr/>
          <p:nvPr/>
        </p:nvSpPr>
        <p:spPr>
          <a:xfrm>
            <a:off x="4270248" y="1783080"/>
            <a:ext cx="3657600" cy="2103120"/>
          </a:xfrm>
          <a:prstGeom prst="rect">
            <a:avLst/>
          </a:prstGeom>
          <a:solidFill>
            <a:srgbClr val="FFFFFF"/>
          </a:solidFill>
          <a:ln w="9525">
            <a:solidFill>
              <a:srgbClr val="E5DED1"/>
            </a:solidFill>
            <a:prstDash val="solid"/>
          </a:ln>
        </p:spPr>
        <p:txBody>
          <a:bodyPr/>
          <a:lstStyle/>
          <a:p>
            <a:endParaRPr lang="en-US"/>
          </a:p>
        </p:txBody>
      </p:sp>
      <p:sp>
        <p:nvSpPr>
          <p:cNvPr id="16" name="Shape 13"/>
          <p:cNvSpPr/>
          <p:nvPr/>
        </p:nvSpPr>
        <p:spPr>
          <a:xfrm>
            <a:off x="4270248" y="1783080"/>
            <a:ext cx="3657600" cy="73152"/>
          </a:xfrm>
          <a:prstGeom prst="rect">
            <a:avLst/>
          </a:prstGeom>
          <a:solidFill>
            <a:srgbClr val="CEB888"/>
          </a:solidFill>
          <a:ln w="12700">
            <a:solidFill>
              <a:srgbClr val="CEB888"/>
            </a:solidFill>
            <a:prstDash val="solid"/>
          </a:ln>
        </p:spPr>
        <p:txBody>
          <a:bodyPr/>
          <a:lstStyle/>
          <a:p>
            <a:endParaRPr lang="en-US"/>
          </a:p>
        </p:txBody>
      </p:sp>
      <p:pic>
        <p:nvPicPr>
          <p:cNvPr id="17" name="Image 1" descr="preencoded.png"/>
          <p:cNvPicPr>
            <a:picLocks noChangeAspect="1"/>
          </p:cNvPicPr>
          <p:nvPr/>
        </p:nvPicPr>
        <p:blipFill>
          <a:blip r:embed="rId4"/>
          <a:stretch>
            <a:fillRect/>
          </a:stretch>
        </p:blipFill>
        <p:spPr>
          <a:xfrm>
            <a:off x="4544568" y="2057400"/>
            <a:ext cx="502920" cy="502920"/>
          </a:xfrm>
          <a:prstGeom prst="rect">
            <a:avLst/>
          </a:prstGeom>
        </p:spPr>
      </p:pic>
      <p:sp>
        <p:nvSpPr>
          <p:cNvPr id="18" name="Text 14"/>
          <p:cNvSpPr/>
          <p:nvPr/>
        </p:nvSpPr>
        <p:spPr>
          <a:xfrm>
            <a:off x="4544568" y="2651760"/>
            <a:ext cx="3108960" cy="41148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Innovation Consortium</a:t>
            </a:r>
            <a:endParaRPr lang="en-US" sz="1400" dirty="0"/>
          </a:p>
        </p:txBody>
      </p:sp>
      <p:sp>
        <p:nvSpPr>
          <p:cNvPr id="19" name="Text 15"/>
          <p:cNvSpPr/>
          <p:nvPr/>
        </p:nvSpPr>
        <p:spPr>
          <a:xfrm>
            <a:off x="4544568" y="3063240"/>
            <a:ext cx="3108960" cy="77724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Home to the Nursing and Artificial Intelligence Innovation Consortium, advancing AI in nursing practice and education.</a:t>
            </a:r>
            <a:endParaRPr lang="en-US" sz="1100" dirty="0"/>
          </a:p>
        </p:txBody>
      </p:sp>
      <p:sp>
        <p:nvSpPr>
          <p:cNvPr id="20" name="Shape 16"/>
          <p:cNvSpPr/>
          <p:nvPr/>
        </p:nvSpPr>
        <p:spPr>
          <a:xfrm>
            <a:off x="8083296" y="1783080"/>
            <a:ext cx="3657600" cy="2103120"/>
          </a:xfrm>
          <a:prstGeom prst="rect">
            <a:avLst/>
          </a:prstGeom>
          <a:solidFill>
            <a:srgbClr val="FFFFFF"/>
          </a:solidFill>
          <a:ln w="9525">
            <a:solidFill>
              <a:srgbClr val="E5DED1"/>
            </a:solidFill>
            <a:prstDash val="solid"/>
          </a:ln>
        </p:spPr>
        <p:txBody>
          <a:bodyPr/>
          <a:lstStyle/>
          <a:p>
            <a:endParaRPr lang="en-US"/>
          </a:p>
        </p:txBody>
      </p:sp>
      <p:sp>
        <p:nvSpPr>
          <p:cNvPr id="21" name="Shape 17"/>
          <p:cNvSpPr/>
          <p:nvPr/>
        </p:nvSpPr>
        <p:spPr>
          <a:xfrm>
            <a:off x="8083296" y="1783080"/>
            <a:ext cx="3657600" cy="73152"/>
          </a:xfrm>
          <a:prstGeom prst="rect">
            <a:avLst/>
          </a:prstGeom>
          <a:solidFill>
            <a:srgbClr val="CEB888"/>
          </a:solidFill>
          <a:ln w="12700">
            <a:solidFill>
              <a:srgbClr val="CEB888"/>
            </a:solidFill>
            <a:prstDash val="solid"/>
          </a:ln>
        </p:spPr>
        <p:txBody>
          <a:bodyPr/>
          <a:lstStyle/>
          <a:p>
            <a:endParaRPr lang="en-US"/>
          </a:p>
        </p:txBody>
      </p:sp>
      <p:pic>
        <p:nvPicPr>
          <p:cNvPr id="22" name="Image 2" descr="preencoded.png"/>
          <p:cNvPicPr>
            <a:picLocks noChangeAspect="1"/>
          </p:cNvPicPr>
          <p:nvPr/>
        </p:nvPicPr>
        <p:blipFill>
          <a:blip r:embed="rId5"/>
          <a:stretch>
            <a:fillRect/>
          </a:stretch>
        </p:blipFill>
        <p:spPr>
          <a:xfrm>
            <a:off x="8357616" y="2057400"/>
            <a:ext cx="502920" cy="502920"/>
          </a:xfrm>
          <a:prstGeom prst="rect">
            <a:avLst/>
          </a:prstGeom>
        </p:spPr>
      </p:pic>
      <p:sp>
        <p:nvSpPr>
          <p:cNvPr id="23" name="Text 18"/>
          <p:cNvSpPr/>
          <p:nvPr/>
        </p:nvSpPr>
        <p:spPr>
          <a:xfrm>
            <a:off x="8357616" y="2651760"/>
            <a:ext cx="3108960" cy="41148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Equity and accessibility centered</a:t>
            </a:r>
            <a:endParaRPr lang="en-US" sz="1400" dirty="0"/>
          </a:p>
        </p:txBody>
      </p:sp>
      <p:sp>
        <p:nvSpPr>
          <p:cNvPr id="24" name="Text 19"/>
          <p:cNvSpPr/>
          <p:nvPr/>
        </p:nvSpPr>
        <p:spPr>
          <a:xfrm>
            <a:off x="8357616" y="3063240"/>
            <a:ext cx="3108960" cy="77724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Curriculum reflects health outcomes, structural competency, and leverages emerging competencies in nursing AI.</a:t>
            </a:r>
            <a:endParaRPr lang="en-US" sz="1100" dirty="0"/>
          </a:p>
        </p:txBody>
      </p:sp>
      <p:sp>
        <p:nvSpPr>
          <p:cNvPr id="25" name="Shape 20"/>
          <p:cNvSpPr/>
          <p:nvPr/>
        </p:nvSpPr>
        <p:spPr>
          <a:xfrm>
            <a:off x="457200" y="4041648"/>
            <a:ext cx="3657600" cy="2103120"/>
          </a:xfrm>
          <a:prstGeom prst="rect">
            <a:avLst/>
          </a:prstGeom>
          <a:solidFill>
            <a:srgbClr val="FFFFFF"/>
          </a:solidFill>
          <a:ln w="9525">
            <a:solidFill>
              <a:srgbClr val="E5DED1"/>
            </a:solidFill>
            <a:prstDash val="solid"/>
          </a:ln>
        </p:spPr>
        <p:txBody>
          <a:bodyPr/>
          <a:lstStyle/>
          <a:p>
            <a:endParaRPr lang="en-US"/>
          </a:p>
        </p:txBody>
      </p:sp>
      <p:sp>
        <p:nvSpPr>
          <p:cNvPr id="26" name="Shape 21"/>
          <p:cNvSpPr/>
          <p:nvPr/>
        </p:nvSpPr>
        <p:spPr>
          <a:xfrm>
            <a:off x="457200" y="4041648"/>
            <a:ext cx="3657600" cy="73152"/>
          </a:xfrm>
          <a:prstGeom prst="rect">
            <a:avLst/>
          </a:prstGeom>
          <a:solidFill>
            <a:srgbClr val="CEB888"/>
          </a:solidFill>
          <a:ln w="12700">
            <a:solidFill>
              <a:srgbClr val="CEB888"/>
            </a:solidFill>
            <a:prstDash val="solid"/>
          </a:ln>
        </p:spPr>
        <p:txBody>
          <a:bodyPr/>
          <a:lstStyle/>
          <a:p>
            <a:endParaRPr lang="en-US"/>
          </a:p>
        </p:txBody>
      </p:sp>
      <p:pic>
        <p:nvPicPr>
          <p:cNvPr id="27" name="Image 3" descr="preencoded.png"/>
          <p:cNvPicPr>
            <a:picLocks noChangeAspect="1"/>
          </p:cNvPicPr>
          <p:nvPr/>
        </p:nvPicPr>
        <p:blipFill>
          <a:blip r:embed="rId6"/>
          <a:stretch>
            <a:fillRect/>
          </a:stretch>
        </p:blipFill>
        <p:spPr>
          <a:xfrm>
            <a:off x="731520" y="4315968"/>
            <a:ext cx="502920" cy="502920"/>
          </a:xfrm>
          <a:prstGeom prst="rect">
            <a:avLst/>
          </a:prstGeom>
        </p:spPr>
      </p:pic>
      <p:sp>
        <p:nvSpPr>
          <p:cNvPr id="28" name="Text 22"/>
          <p:cNvSpPr/>
          <p:nvPr/>
        </p:nvSpPr>
        <p:spPr>
          <a:xfrm>
            <a:off x="731520" y="4910328"/>
            <a:ext cx="3108960" cy="41148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AACN-aligned and CCNE-accredited</a:t>
            </a:r>
            <a:endParaRPr lang="en-US" sz="1400" dirty="0"/>
          </a:p>
        </p:txBody>
      </p:sp>
      <p:sp>
        <p:nvSpPr>
          <p:cNvPr id="29" name="Text 23"/>
          <p:cNvSpPr/>
          <p:nvPr/>
        </p:nvSpPr>
        <p:spPr>
          <a:xfrm>
            <a:off x="731520" y="5321808"/>
            <a:ext cx="3108960" cy="77724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Aligned to the AACN Essentials and CCNE accreditation expectations for graduate nursing education.</a:t>
            </a:r>
            <a:endParaRPr lang="en-US" sz="1100" dirty="0"/>
          </a:p>
        </p:txBody>
      </p:sp>
      <p:sp>
        <p:nvSpPr>
          <p:cNvPr id="30" name="Shape 24"/>
          <p:cNvSpPr/>
          <p:nvPr/>
        </p:nvSpPr>
        <p:spPr>
          <a:xfrm>
            <a:off x="4270248" y="4041648"/>
            <a:ext cx="3657600" cy="2103120"/>
          </a:xfrm>
          <a:prstGeom prst="rect">
            <a:avLst/>
          </a:prstGeom>
          <a:solidFill>
            <a:srgbClr val="FFFFFF"/>
          </a:solidFill>
          <a:ln w="9525">
            <a:solidFill>
              <a:srgbClr val="E5DED1"/>
            </a:solidFill>
            <a:prstDash val="solid"/>
          </a:ln>
        </p:spPr>
        <p:txBody>
          <a:bodyPr/>
          <a:lstStyle/>
          <a:p>
            <a:endParaRPr lang="en-US"/>
          </a:p>
        </p:txBody>
      </p:sp>
      <p:sp>
        <p:nvSpPr>
          <p:cNvPr id="31" name="Shape 25"/>
          <p:cNvSpPr/>
          <p:nvPr/>
        </p:nvSpPr>
        <p:spPr>
          <a:xfrm>
            <a:off x="4270248" y="4041648"/>
            <a:ext cx="3657600" cy="73152"/>
          </a:xfrm>
          <a:prstGeom prst="rect">
            <a:avLst/>
          </a:prstGeom>
          <a:solidFill>
            <a:srgbClr val="CEB888"/>
          </a:solidFill>
          <a:ln w="12700">
            <a:solidFill>
              <a:srgbClr val="CEB888"/>
            </a:solidFill>
            <a:prstDash val="solid"/>
          </a:ln>
        </p:spPr>
        <p:txBody>
          <a:bodyPr/>
          <a:lstStyle/>
          <a:p>
            <a:endParaRPr lang="en-US"/>
          </a:p>
        </p:txBody>
      </p:sp>
      <p:pic>
        <p:nvPicPr>
          <p:cNvPr id="32" name="Image 4" descr="preencoded.png"/>
          <p:cNvPicPr>
            <a:picLocks noChangeAspect="1"/>
          </p:cNvPicPr>
          <p:nvPr/>
        </p:nvPicPr>
        <p:blipFill>
          <a:blip r:embed="rId7"/>
          <a:stretch>
            <a:fillRect/>
          </a:stretch>
        </p:blipFill>
        <p:spPr>
          <a:xfrm>
            <a:off x="4544568" y="4315968"/>
            <a:ext cx="502920" cy="502920"/>
          </a:xfrm>
          <a:prstGeom prst="rect">
            <a:avLst/>
          </a:prstGeom>
        </p:spPr>
      </p:pic>
      <p:sp>
        <p:nvSpPr>
          <p:cNvPr id="33" name="Text 26"/>
          <p:cNvSpPr/>
          <p:nvPr/>
        </p:nvSpPr>
        <p:spPr>
          <a:xfrm>
            <a:off x="4544568" y="4910328"/>
            <a:ext cx="3108960" cy="41148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Direct faculty mentorship</a:t>
            </a:r>
            <a:endParaRPr lang="en-US" sz="1400" dirty="0"/>
          </a:p>
        </p:txBody>
      </p:sp>
      <p:sp>
        <p:nvSpPr>
          <p:cNvPr id="34" name="Text 27"/>
          <p:cNvSpPr/>
          <p:nvPr/>
        </p:nvSpPr>
        <p:spPr>
          <a:xfrm>
            <a:off x="4544568" y="5321808"/>
            <a:ext cx="3108960" cy="77724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Track coordinators serve as your faculty mentor for course planning, practicum, and scholarly project work.</a:t>
            </a:r>
            <a:endParaRPr lang="en-US" sz="1100" dirty="0"/>
          </a:p>
        </p:txBody>
      </p:sp>
      <p:sp>
        <p:nvSpPr>
          <p:cNvPr id="35" name="Shape 28"/>
          <p:cNvSpPr/>
          <p:nvPr/>
        </p:nvSpPr>
        <p:spPr>
          <a:xfrm>
            <a:off x="8083296" y="4041648"/>
            <a:ext cx="3657600" cy="2103120"/>
          </a:xfrm>
          <a:prstGeom prst="rect">
            <a:avLst/>
          </a:prstGeom>
          <a:solidFill>
            <a:srgbClr val="FFFFFF"/>
          </a:solidFill>
          <a:ln w="9525">
            <a:solidFill>
              <a:srgbClr val="E5DED1"/>
            </a:solidFill>
            <a:prstDash val="solid"/>
          </a:ln>
        </p:spPr>
        <p:txBody>
          <a:bodyPr/>
          <a:lstStyle/>
          <a:p>
            <a:endParaRPr lang="en-US"/>
          </a:p>
        </p:txBody>
      </p:sp>
      <p:sp>
        <p:nvSpPr>
          <p:cNvPr id="36" name="Shape 29"/>
          <p:cNvSpPr/>
          <p:nvPr/>
        </p:nvSpPr>
        <p:spPr>
          <a:xfrm>
            <a:off x="8083296" y="4041648"/>
            <a:ext cx="3657600" cy="73152"/>
          </a:xfrm>
          <a:prstGeom prst="rect">
            <a:avLst/>
          </a:prstGeom>
          <a:solidFill>
            <a:srgbClr val="CEB888"/>
          </a:solidFill>
          <a:ln w="12700">
            <a:solidFill>
              <a:srgbClr val="CEB888"/>
            </a:solidFill>
            <a:prstDash val="solid"/>
          </a:ln>
        </p:spPr>
        <p:txBody>
          <a:bodyPr/>
          <a:lstStyle/>
          <a:p>
            <a:endParaRPr lang="en-US"/>
          </a:p>
        </p:txBody>
      </p:sp>
      <p:pic>
        <p:nvPicPr>
          <p:cNvPr id="37" name="Image 5" descr="preencoded.png"/>
          <p:cNvPicPr>
            <a:picLocks noChangeAspect="1"/>
          </p:cNvPicPr>
          <p:nvPr/>
        </p:nvPicPr>
        <p:blipFill>
          <a:blip r:embed="rId8"/>
          <a:stretch>
            <a:fillRect/>
          </a:stretch>
        </p:blipFill>
        <p:spPr>
          <a:xfrm>
            <a:off x="8357616" y="4315968"/>
            <a:ext cx="502920" cy="502920"/>
          </a:xfrm>
          <a:prstGeom prst="rect">
            <a:avLst/>
          </a:prstGeom>
        </p:spPr>
      </p:pic>
      <p:sp>
        <p:nvSpPr>
          <p:cNvPr id="38" name="Text 30"/>
          <p:cNvSpPr/>
          <p:nvPr/>
        </p:nvSpPr>
        <p:spPr>
          <a:xfrm>
            <a:off x="8357616" y="4910328"/>
            <a:ext cx="3108960" cy="41148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Built for working nurses</a:t>
            </a:r>
            <a:endParaRPr lang="en-US" sz="1400" dirty="0"/>
          </a:p>
        </p:txBody>
      </p:sp>
      <p:sp>
        <p:nvSpPr>
          <p:cNvPr id="39" name="Text 31"/>
          <p:cNvSpPr/>
          <p:nvPr/>
        </p:nvSpPr>
        <p:spPr>
          <a:xfrm>
            <a:off x="8357616" y="5321808"/>
            <a:ext cx="3108960" cy="77724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Primarily asynchronous online learning with scheduled live touchpoints; available to students nationally.</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18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TUITION, SUPPORT, AND OPPORTUNITIES</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Investment in your career, supported throughout.</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457200" y="1783080"/>
            <a:ext cx="5120640" cy="4206240"/>
          </a:xfrm>
          <a:prstGeom prst="rect">
            <a:avLst/>
          </a:prstGeom>
          <a:solidFill>
            <a:srgbClr val="782F40"/>
          </a:solidFill>
          <a:ln w="12700">
            <a:solidFill>
              <a:srgbClr val="782F40"/>
            </a:solidFill>
            <a:prstDash val="solid"/>
          </a:ln>
        </p:spPr>
        <p:txBody>
          <a:bodyPr/>
          <a:lstStyle/>
          <a:p>
            <a:endParaRPr lang="en-US"/>
          </a:p>
        </p:txBody>
      </p:sp>
      <p:sp>
        <p:nvSpPr>
          <p:cNvPr id="11" name="Text 9"/>
          <p:cNvSpPr/>
          <p:nvPr/>
        </p:nvSpPr>
        <p:spPr>
          <a:xfrm>
            <a:off x="731520" y="1965960"/>
            <a:ext cx="4572000" cy="274320"/>
          </a:xfrm>
          <a:prstGeom prst="rect">
            <a:avLst/>
          </a:prstGeom>
          <a:noFill/>
          <a:ln/>
        </p:spPr>
        <p:txBody>
          <a:bodyPr wrap="square" lIns="0" tIns="0" rIns="0" bIns="0" rtlCol="0" anchor="ctr"/>
          <a:lstStyle/>
          <a:p>
            <a:pPr marL="0" indent="0">
              <a:buNone/>
            </a:pPr>
            <a:r>
              <a:rPr lang="en-US" sz="1100" b="1" kern="0" spc="400" dirty="0">
                <a:solidFill>
                  <a:srgbClr val="CEB888"/>
                </a:solidFill>
                <a:latin typeface="Calibri" pitchFamily="34" charset="0"/>
                <a:ea typeface="Calibri" pitchFamily="34" charset="-122"/>
                <a:cs typeface="Calibri" pitchFamily="34" charset="-120"/>
              </a:rPr>
              <a:t>PER CREDIT HOUR</a:t>
            </a:r>
            <a:endParaRPr lang="en-US" sz="1100" dirty="0"/>
          </a:p>
        </p:txBody>
      </p:sp>
      <p:sp>
        <p:nvSpPr>
          <p:cNvPr id="12" name="Text 10"/>
          <p:cNvSpPr/>
          <p:nvPr/>
        </p:nvSpPr>
        <p:spPr>
          <a:xfrm>
            <a:off x="731520" y="2286000"/>
            <a:ext cx="4572000" cy="914400"/>
          </a:xfrm>
          <a:prstGeom prst="rect">
            <a:avLst/>
          </a:prstGeom>
          <a:noFill/>
          <a:ln/>
        </p:spPr>
        <p:txBody>
          <a:bodyPr wrap="square" lIns="0" tIns="0" rIns="0" bIns="0" rtlCol="0" anchor="ctr"/>
          <a:lstStyle/>
          <a:p>
            <a:pPr marL="0" indent="0">
              <a:buNone/>
            </a:pPr>
            <a:r>
              <a:rPr lang="en-US" sz="6400" b="1" dirty="0">
                <a:solidFill>
                  <a:srgbClr val="FFFFFF"/>
                </a:solidFill>
                <a:latin typeface="Georgia" pitchFamily="34" charset="0"/>
                <a:ea typeface="Georgia" pitchFamily="34" charset="-122"/>
                <a:cs typeface="Georgia" pitchFamily="34" charset="-120"/>
              </a:rPr>
              <a:t>$444</a:t>
            </a:r>
            <a:endParaRPr lang="en-US" sz="6400" dirty="0"/>
          </a:p>
        </p:txBody>
      </p:sp>
      <p:sp>
        <p:nvSpPr>
          <p:cNvPr id="13" name="Text 11"/>
          <p:cNvSpPr/>
          <p:nvPr/>
        </p:nvSpPr>
        <p:spPr>
          <a:xfrm>
            <a:off x="731520" y="3200400"/>
            <a:ext cx="4572000" cy="365760"/>
          </a:xfrm>
          <a:prstGeom prst="rect">
            <a:avLst/>
          </a:prstGeom>
          <a:noFill/>
          <a:ln/>
        </p:spPr>
        <p:txBody>
          <a:bodyPr wrap="square" lIns="0" tIns="0" rIns="0" bIns="0" rtlCol="0" anchor="ctr"/>
          <a:lstStyle/>
          <a:p>
            <a:pPr marL="0" indent="0">
              <a:buNone/>
            </a:pPr>
            <a:r>
              <a:rPr lang="en-US" sz="1400" dirty="0">
                <a:solidFill>
                  <a:srgbClr val="CEB888"/>
                </a:solidFill>
                <a:latin typeface="Calibri" pitchFamily="34" charset="0"/>
                <a:ea typeface="Calibri" pitchFamily="34" charset="-122"/>
                <a:cs typeface="Calibri" pitchFamily="34" charset="-120"/>
              </a:rPr>
              <a:t>Florida resident rate</a:t>
            </a:r>
            <a:endParaRPr lang="en-US" sz="1400" dirty="0"/>
          </a:p>
        </p:txBody>
      </p:sp>
      <p:sp>
        <p:nvSpPr>
          <p:cNvPr id="14" name="Shape 12"/>
          <p:cNvSpPr/>
          <p:nvPr/>
        </p:nvSpPr>
        <p:spPr>
          <a:xfrm>
            <a:off x="731520" y="3703320"/>
            <a:ext cx="4572000" cy="18288"/>
          </a:xfrm>
          <a:prstGeom prst="rect">
            <a:avLst/>
          </a:prstGeom>
          <a:solidFill>
            <a:srgbClr val="CEB888"/>
          </a:solidFill>
          <a:ln w="12700">
            <a:solidFill>
              <a:srgbClr val="CEB888"/>
            </a:solidFill>
            <a:prstDash val="solid"/>
          </a:ln>
        </p:spPr>
        <p:txBody>
          <a:bodyPr/>
          <a:lstStyle/>
          <a:p>
            <a:endParaRPr lang="en-US"/>
          </a:p>
        </p:txBody>
      </p:sp>
      <p:sp>
        <p:nvSpPr>
          <p:cNvPr id="15" name="Text 13"/>
          <p:cNvSpPr/>
          <p:nvPr/>
        </p:nvSpPr>
        <p:spPr>
          <a:xfrm>
            <a:off x="731520" y="3840480"/>
            <a:ext cx="4572000" cy="777240"/>
          </a:xfrm>
          <a:prstGeom prst="rect">
            <a:avLst/>
          </a:prstGeom>
          <a:noFill/>
          <a:ln/>
        </p:spPr>
        <p:txBody>
          <a:bodyPr wrap="square" lIns="0" tIns="0" rIns="0" bIns="0" rtlCol="0" anchor="ctr"/>
          <a:lstStyle/>
          <a:p>
            <a:pPr marL="0" indent="0">
              <a:buNone/>
            </a:pPr>
            <a:r>
              <a:rPr lang="en-US" sz="4800" b="1" dirty="0">
                <a:solidFill>
                  <a:srgbClr val="FFFFFF"/>
                </a:solidFill>
                <a:latin typeface="Georgia" pitchFamily="34" charset="0"/>
                <a:ea typeface="Georgia" pitchFamily="34" charset="-122"/>
                <a:cs typeface="Georgia" pitchFamily="34" charset="-120"/>
              </a:rPr>
              <a:t>$1,075</a:t>
            </a:r>
            <a:endParaRPr lang="en-US" sz="4800" dirty="0"/>
          </a:p>
        </p:txBody>
      </p:sp>
      <p:sp>
        <p:nvSpPr>
          <p:cNvPr id="16" name="Text 14"/>
          <p:cNvSpPr/>
          <p:nvPr/>
        </p:nvSpPr>
        <p:spPr>
          <a:xfrm>
            <a:off x="731520" y="4617720"/>
            <a:ext cx="4572000" cy="365760"/>
          </a:xfrm>
          <a:prstGeom prst="rect">
            <a:avLst/>
          </a:prstGeom>
          <a:noFill/>
          <a:ln/>
        </p:spPr>
        <p:txBody>
          <a:bodyPr wrap="square" lIns="0" tIns="0" rIns="0" bIns="0" rtlCol="0" anchor="ctr"/>
          <a:lstStyle/>
          <a:p>
            <a:pPr marL="0" indent="0">
              <a:buNone/>
            </a:pPr>
            <a:r>
              <a:rPr lang="en-US" sz="1300" dirty="0">
                <a:solidFill>
                  <a:srgbClr val="CEB888"/>
                </a:solidFill>
                <a:latin typeface="Calibri" pitchFamily="34" charset="0"/>
                <a:ea typeface="Calibri" pitchFamily="34" charset="-122"/>
                <a:cs typeface="Calibri" pitchFamily="34" charset="-120"/>
              </a:rPr>
              <a:t>Non-resident rate, per credit hour</a:t>
            </a:r>
            <a:endParaRPr lang="en-US" sz="1300" dirty="0"/>
          </a:p>
        </p:txBody>
      </p:sp>
      <p:sp>
        <p:nvSpPr>
          <p:cNvPr id="17" name="Text 15"/>
          <p:cNvSpPr/>
          <p:nvPr/>
        </p:nvSpPr>
        <p:spPr>
          <a:xfrm>
            <a:off x="731520" y="5074920"/>
            <a:ext cx="4572000" cy="777240"/>
          </a:xfrm>
          <a:prstGeom prst="rect">
            <a:avLst/>
          </a:prstGeom>
          <a:noFill/>
          <a:ln/>
        </p:spPr>
        <p:txBody>
          <a:bodyPr wrap="square" lIns="0" tIns="0" rIns="0" bIns="0" rtlCol="0" anchor="ctr"/>
          <a:lstStyle/>
          <a:p>
            <a:pPr marL="0" indent="0">
              <a:buNone/>
            </a:pPr>
            <a:r>
              <a:rPr lang="en-US" sz="1050" i="1" dirty="0">
                <a:solidFill>
                  <a:srgbClr val="FFFFFF"/>
                </a:solidFill>
                <a:latin typeface="Calibri" pitchFamily="34" charset="0"/>
                <a:ea typeface="Calibri" pitchFamily="34" charset="-122"/>
                <a:cs typeface="Calibri" pitchFamily="34" charset="-120"/>
              </a:rPr>
              <a:t>Plus applicable university fees. Confirm current rates with the FSU Student Business Services office before applying.</a:t>
            </a:r>
            <a:endParaRPr lang="en-US" sz="1050" dirty="0"/>
          </a:p>
        </p:txBody>
      </p:sp>
      <p:sp>
        <p:nvSpPr>
          <p:cNvPr id="18" name="Text 16"/>
          <p:cNvSpPr/>
          <p:nvPr/>
        </p:nvSpPr>
        <p:spPr>
          <a:xfrm>
            <a:off x="5852160" y="1783080"/>
            <a:ext cx="5943600" cy="365760"/>
          </a:xfrm>
          <a:prstGeom prst="rect">
            <a:avLst/>
          </a:prstGeom>
          <a:noFill/>
          <a:ln/>
        </p:spPr>
        <p:txBody>
          <a:bodyPr wrap="square" lIns="0" tIns="0" rIns="0" bIns="0" rtlCol="0" anchor="ctr"/>
          <a:lstStyle/>
          <a:p>
            <a:pPr marL="0" indent="0">
              <a:buNone/>
            </a:pPr>
            <a:r>
              <a:rPr lang="en-US" sz="1400" b="1" kern="0" spc="300" dirty="0">
                <a:solidFill>
                  <a:srgbClr val="A38B5C"/>
                </a:solidFill>
                <a:latin typeface="Calibri" pitchFamily="34" charset="0"/>
                <a:ea typeface="Calibri" pitchFamily="34" charset="-122"/>
                <a:cs typeface="Calibri" pitchFamily="34" charset="-120"/>
              </a:rPr>
              <a:t>Tuition support and opportunities</a:t>
            </a:r>
            <a:endParaRPr lang="en-US" sz="1400" dirty="0"/>
          </a:p>
        </p:txBody>
      </p:sp>
      <p:sp>
        <p:nvSpPr>
          <p:cNvPr id="19" name="Shape 17"/>
          <p:cNvSpPr/>
          <p:nvPr/>
        </p:nvSpPr>
        <p:spPr>
          <a:xfrm>
            <a:off x="5852160" y="2240280"/>
            <a:ext cx="5943600" cy="1097280"/>
          </a:xfrm>
          <a:prstGeom prst="rect">
            <a:avLst/>
          </a:prstGeom>
          <a:solidFill>
            <a:srgbClr val="F7F2E8"/>
          </a:solidFill>
          <a:ln w="6350">
            <a:solidFill>
              <a:srgbClr val="E5DED1"/>
            </a:solidFill>
            <a:prstDash val="solid"/>
          </a:ln>
        </p:spPr>
        <p:txBody>
          <a:bodyPr/>
          <a:lstStyle/>
          <a:p>
            <a:endParaRPr lang="en-US"/>
          </a:p>
        </p:txBody>
      </p:sp>
      <p:sp>
        <p:nvSpPr>
          <p:cNvPr id="20" name="Shape 18"/>
          <p:cNvSpPr/>
          <p:nvPr/>
        </p:nvSpPr>
        <p:spPr>
          <a:xfrm>
            <a:off x="5852160" y="2240280"/>
            <a:ext cx="73152" cy="1097280"/>
          </a:xfrm>
          <a:prstGeom prst="rect">
            <a:avLst/>
          </a:prstGeom>
          <a:solidFill>
            <a:srgbClr val="782F40"/>
          </a:solidFill>
          <a:ln w="12700">
            <a:solidFill>
              <a:srgbClr val="782F40"/>
            </a:solidFill>
            <a:prstDash val="solid"/>
          </a:ln>
        </p:spPr>
        <p:txBody>
          <a:bodyPr/>
          <a:lstStyle/>
          <a:p>
            <a:endParaRPr lang="en-US"/>
          </a:p>
        </p:txBody>
      </p:sp>
      <p:sp>
        <p:nvSpPr>
          <p:cNvPr id="21" name="Text 19"/>
          <p:cNvSpPr/>
          <p:nvPr/>
        </p:nvSpPr>
        <p:spPr>
          <a:xfrm>
            <a:off x="6080760" y="2331720"/>
            <a:ext cx="566928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Teaching Assistant tuition reimbursement</a:t>
            </a:r>
            <a:endParaRPr lang="en-US" sz="1300" dirty="0"/>
          </a:p>
        </p:txBody>
      </p:sp>
      <p:sp>
        <p:nvSpPr>
          <p:cNvPr id="22" name="Text 20"/>
          <p:cNvSpPr/>
          <p:nvPr/>
        </p:nvSpPr>
        <p:spPr>
          <a:xfrm>
            <a:off x="6080760" y="2697480"/>
            <a:ext cx="5669280" cy="64008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After completing 18 hours, eligible students may serve as a TA, in person or remotely, with reimbursement up to six credit hours.</a:t>
            </a:r>
            <a:endParaRPr lang="en-US" sz="1100" dirty="0"/>
          </a:p>
        </p:txBody>
      </p:sp>
      <p:sp>
        <p:nvSpPr>
          <p:cNvPr id="23" name="Shape 21"/>
          <p:cNvSpPr/>
          <p:nvPr/>
        </p:nvSpPr>
        <p:spPr>
          <a:xfrm>
            <a:off x="5852160" y="3520440"/>
            <a:ext cx="5943600" cy="1097280"/>
          </a:xfrm>
          <a:prstGeom prst="rect">
            <a:avLst/>
          </a:prstGeom>
          <a:solidFill>
            <a:srgbClr val="F7F2E8"/>
          </a:solidFill>
          <a:ln w="6350">
            <a:solidFill>
              <a:srgbClr val="E5DED1"/>
            </a:solidFill>
            <a:prstDash val="solid"/>
          </a:ln>
        </p:spPr>
        <p:txBody>
          <a:bodyPr/>
          <a:lstStyle/>
          <a:p>
            <a:endParaRPr lang="en-US"/>
          </a:p>
        </p:txBody>
      </p:sp>
      <p:sp>
        <p:nvSpPr>
          <p:cNvPr id="24" name="Shape 22"/>
          <p:cNvSpPr/>
          <p:nvPr/>
        </p:nvSpPr>
        <p:spPr>
          <a:xfrm>
            <a:off x="5852160" y="3520440"/>
            <a:ext cx="73152" cy="1097280"/>
          </a:xfrm>
          <a:prstGeom prst="rect">
            <a:avLst/>
          </a:prstGeom>
          <a:solidFill>
            <a:srgbClr val="782F40"/>
          </a:solidFill>
          <a:ln w="12700">
            <a:solidFill>
              <a:srgbClr val="782F40"/>
            </a:solidFill>
            <a:prstDash val="solid"/>
          </a:ln>
        </p:spPr>
        <p:txBody>
          <a:bodyPr/>
          <a:lstStyle/>
          <a:p>
            <a:endParaRPr lang="en-US"/>
          </a:p>
        </p:txBody>
      </p:sp>
      <p:sp>
        <p:nvSpPr>
          <p:cNvPr id="25" name="Text 23"/>
          <p:cNvSpPr/>
          <p:nvPr/>
        </p:nvSpPr>
        <p:spPr>
          <a:xfrm>
            <a:off x="6080760" y="3611880"/>
            <a:ext cx="566928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Preceptor tuition waiver</a:t>
            </a:r>
            <a:endParaRPr lang="en-US" sz="1300" dirty="0"/>
          </a:p>
        </p:txBody>
      </p:sp>
      <p:sp>
        <p:nvSpPr>
          <p:cNvPr id="26" name="Text 24"/>
          <p:cNvSpPr/>
          <p:nvPr/>
        </p:nvSpPr>
        <p:spPr>
          <a:xfrm>
            <a:off x="6080760" y="3977640"/>
            <a:ext cx="5669280" cy="64008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Current and former College of Nursing preceptors may receive six waived credit hours for every 300 precepted hours.</a:t>
            </a:r>
            <a:endParaRPr lang="en-US" sz="1100" dirty="0"/>
          </a:p>
        </p:txBody>
      </p:sp>
      <p:sp>
        <p:nvSpPr>
          <p:cNvPr id="27" name="Shape 25"/>
          <p:cNvSpPr/>
          <p:nvPr/>
        </p:nvSpPr>
        <p:spPr>
          <a:xfrm>
            <a:off x="5852160" y="4800600"/>
            <a:ext cx="5943600" cy="1097280"/>
          </a:xfrm>
          <a:prstGeom prst="rect">
            <a:avLst/>
          </a:prstGeom>
          <a:solidFill>
            <a:srgbClr val="F7F2E8"/>
          </a:solidFill>
          <a:ln w="6350">
            <a:solidFill>
              <a:srgbClr val="E5DED1"/>
            </a:solidFill>
            <a:prstDash val="solid"/>
          </a:ln>
        </p:spPr>
        <p:txBody>
          <a:bodyPr/>
          <a:lstStyle/>
          <a:p>
            <a:endParaRPr lang="en-US"/>
          </a:p>
        </p:txBody>
      </p:sp>
      <p:sp>
        <p:nvSpPr>
          <p:cNvPr id="28" name="Shape 26"/>
          <p:cNvSpPr/>
          <p:nvPr/>
        </p:nvSpPr>
        <p:spPr>
          <a:xfrm>
            <a:off x="5852160" y="4800600"/>
            <a:ext cx="73152" cy="1097280"/>
          </a:xfrm>
          <a:prstGeom prst="rect">
            <a:avLst/>
          </a:prstGeom>
          <a:solidFill>
            <a:srgbClr val="782F40"/>
          </a:solidFill>
          <a:ln w="12700">
            <a:solidFill>
              <a:srgbClr val="782F40"/>
            </a:solidFill>
            <a:prstDash val="solid"/>
          </a:ln>
        </p:spPr>
        <p:txBody>
          <a:bodyPr/>
          <a:lstStyle/>
          <a:p>
            <a:endParaRPr lang="en-US"/>
          </a:p>
        </p:txBody>
      </p:sp>
      <p:sp>
        <p:nvSpPr>
          <p:cNvPr id="29" name="Text 27"/>
          <p:cNvSpPr/>
          <p:nvPr/>
        </p:nvSpPr>
        <p:spPr>
          <a:xfrm>
            <a:off x="6080760" y="4892040"/>
            <a:ext cx="566928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Comprehensive support network</a:t>
            </a:r>
            <a:endParaRPr lang="en-US" sz="1300" dirty="0"/>
          </a:p>
        </p:txBody>
      </p:sp>
      <p:sp>
        <p:nvSpPr>
          <p:cNvPr id="30" name="Text 28"/>
          <p:cNvSpPr/>
          <p:nvPr/>
        </p:nvSpPr>
        <p:spPr>
          <a:xfrm>
            <a:off x="6080760" y="5257800"/>
            <a:ext cx="5669280" cy="64008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Graduate advisor, MSN coordinator, track coordinators, and Academic and Student Services dedicated to graduate students.</a:t>
            </a:r>
            <a:endParaRPr lang="en-U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19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FIVE KEYS FOR A SUCCESSFUL APPLICATION</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Submit early. Submit complete.</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457200" y="1783080"/>
            <a:ext cx="11277295" cy="850392"/>
          </a:xfrm>
          <a:prstGeom prst="rect">
            <a:avLst/>
          </a:prstGeom>
          <a:solidFill>
            <a:srgbClr val="F7F2E8"/>
          </a:solidFill>
          <a:ln w="6350">
            <a:solidFill>
              <a:srgbClr val="E5DED1"/>
            </a:solidFill>
            <a:prstDash val="solid"/>
          </a:ln>
        </p:spPr>
        <p:txBody>
          <a:bodyPr/>
          <a:lstStyle/>
          <a:p>
            <a:endParaRPr lang="en-US"/>
          </a:p>
        </p:txBody>
      </p:sp>
      <p:sp>
        <p:nvSpPr>
          <p:cNvPr id="11" name="Shape 9"/>
          <p:cNvSpPr/>
          <p:nvPr/>
        </p:nvSpPr>
        <p:spPr>
          <a:xfrm>
            <a:off x="457200" y="1783080"/>
            <a:ext cx="960120" cy="850392"/>
          </a:xfrm>
          <a:prstGeom prst="rect">
            <a:avLst/>
          </a:prstGeom>
          <a:solidFill>
            <a:srgbClr val="782F40"/>
          </a:solidFill>
          <a:ln w="12700">
            <a:solidFill>
              <a:srgbClr val="782F40"/>
            </a:solidFill>
            <a:prstDash val="solid"/>
          </a:ln>
        </p:spPr>
        <p:txBody>
          <a:bodyPr/>
          <a:lstStyle/>
          <a:p>
            <a:endParaRPr lang="en-US"/>
          </a:p>
        </p:txBody>
      </p:sp>
      <p:sp>
        <p:nvSpPr>
          <p:cNvPr id="12" name="Text 10"/>
          <p:cNvSpPr/>
          <p:nvPr/>
        </p:nvSpPr>
        <p:spPr>
          <a:xfrm>
            <a:off x="457200" y="1783080"/>
            <a:ext cx="960120" cy="850392"/>
          </a:xfrm>
          <a:prstGeom prst="rect">
            <a:avLst/>
          </a:prstGeom>
          <a:noFill/>
          <a:ln/>
        </p:spPr>
        <p:txBody>
          <a:bodyPr wrap="square" lIns="0" tIns="0" rIns="0" bIns="0" rtlCol="0" anchor="ctr"/>
          <a:lstStyle/>
          <a:p>
            <a:pPr marL="0" indent="0" algn="ctr">
              <a:buNone/>
            </a:pPr>
            <a:r>
              <a:rPr lang="en-US" sz="2800" b="1" dirty="0">
                <a:solidFill>
                  <a:srgbClr val="CEB888"/>
                </a:solidFill>
                <a:latin typeface="Georgia" pitchFamily="34" charset="0"/>
                <a:ea typeface="Georgia" pitchFamily="34" charset="-122"/>
                <a:cs typeface="Georgia" pitchFamily="34" charset="-120"/>
              </a:rPr>
              <a:t>01</a:t>
            </a:r>
            <a:endParaRPr lang="en-US" sz="2800" dirty="0"/>
          </a:p>
        </p:txBody>
      </p:sp>
      <p:sp>
        <p:nvSpPr>
          <p:cNvPr id="13" name="Text 11"/>
          <p:cNvSpPr/>
          <p:nvPr/>
        </p:nvSpPr>
        <p:spPr>
          <a:xfrm>
            <a:off x="1600200" y="1874520"/>
            <a:ext cx="10058400" cy="365760"/>
          </a:xfrm>
          <a:prstGeom prst="rect">
            <a:avLst/>
          </a:prstGeom>
          <a:noFill/>
          <a:ln/>
        </p:spPr>
        <p:txBody>
          <a:bodyPr wrap="square" lIns="0" tIns="0" rIns="0" bIns="0" rtlCol="0" anchor="ctr"/>
          <a:lstStyle/>
          <a:p>
            <a:pPr marL="0" indent="0">
              <a:buNone/>
            </a:pPr>
            <a:r>
              <a:rPr lang="en-US" sz="1600" b="1" dirty="0">
                <a:solidFill>
                  <a:srgbClr val="782F40"/>
                </a:solidFill>
                <a:latin typeface="Calibri" pitchFamily="34" charset="0"/>
                <a:ea typeface="Calibri" pitchFamily="34" charset="-122"/>
                <a:cs typeface="Calibri" pitchFamily="34" charset="-120"/>
              </a:rPr>
              <a:t>Submit a complete application</a:t>
            </a:r>
            <a:endParaRPr lang="en-US" sz="1600" dirty="0"/>
          </a:p>
        </p:txBody>
      </p:sp>
      <p:sp>
        <p:nvSpPr>
          <p:cNvPr id="14" name="Text 12"/>
          <p:cNvSpPr/>
          <p:nvPr/>
        </p:nvSpPr>
        <p:spPr>
          <a:xfrm>
            <a:off x="1600200" y="2221992"/>
            <a:ext cx="10058400" cy="411480"/>
          </a:xfrm>
          <a:prstGeom prst="rect">
            <a:avLst/>
          </a:prstGeom>
          <a:noFill/>
          <a:ln/>
        </p:spPr>
        <p:txBody>
          <a:bodyPr wrap="square" lIns="0" tIns="0" rIns="0" bIns="0" rtlCol="0" anchor="ctr"/>
          <a:lstStyle/>
          <a:p>
            <a:pPr marL="0" indent="0">
              <a:buNone/>
            </a:pPr>
            <a:r>
              <a:rPr lang="en-US" sz="1200" dirty="0">
                <a:solidFill>
                  <a:srgbClr val="4A4344"/>
                </a:solidFill>
                <a:latin typeface="Calibri" pitchFamily="34" charset="0"/>
                <a:ea typeface="Calibri" pitchFamily="34" charset="-122"/>
                <a:cs typeface="Calibri" pitchFamily="34" charset="-120"/>
              </a:rPr>
              <a:t>Include every college and university you have attended.</a:t>
            </a:r>
            <a:endParaRPr lang="en-US" sz="1200" dirty="0"/>
          </a:p>
        </p:txBody>
      </p:sp>
      <p:sp>
        <p:nvSpPr>
          <p:cNvPr id="15" name="Shape 13"/>
          <p:cNvSpPr/>
          <p:nvPr/>
        </p:nvSpPr>
        <p:spPr>
          <a:xfrm>
            <a:off x="457200" y="2697480"/>
            <a:ext cx="11277295" cy="850392"/>
          </a:xfrm>
          <a:prstGeom prst="rect">
            <a:avLst/>
          </a:prstGeom>
          <a:solidFill>
            <a:srgbClr val="F7F2E8"/>
          </a:solidFill>
          <a:ln w="6350">
            <a:solidFill>
              <a:srgbClr val="E5DED1"/>
            </a:solidFill>
            <a:prstDash val="solid"/>
          </a:ln>
        </p:spPr>
        <p:txBody>
          <a:bodyPr/>
          <a:lstStyle/>
          <a:p>
            <a:endParaRPr lang="en-US"/>
          </a:p>
        </p:txBody>
      </p:sp>
      <p:sp>
        <p:nvSpPr>
          <p:cNvPr id="16" name="Shape 14"/>
          <p:cNvSpPr/>
          <p:nvPr/>
        </p:nvSpPr>
        <p:spPr>
          <a:xfrm>
            <a:off x="457200" y="2697480"/>
            <a:ext cx="960120" cy="850392"/>
          </a:xfrm>
          <a:prstGeom prst="rect">
            <a:avLst/>
          </a:prstGeom>
          <a:solidFill>
            <a:srgbClr val="782F40"/>
          </a:solidFill>
          <a:ln w="12700">
            <a:solidFill>
              <a:srgbClr val="782F40"/>
            </a:solidFill>
            <a:prstDash val="solid"/>
          </a:ln>
        </p:spPr>
        <p:txBody>
          <a:bodyPr/>
          <a:lstStyle/>
          <a:p>
            <a:endParaRPr lang="en-US"/>
          </a:p>
        </p:txBody>
      </p:sp>
      <p:sp>
        <p:nvSpPr>
          <p:cNvPr id="17" name="Text 15"/>
          <p:cNvSpPr/>
          <p:nvPr/>
        </p:nvSpPr>
        <p:spPr>
          <a:xfrm>
            <a:off x="457200" y="2697480"/>
            <a:ext cx="960120" cy="850392"/>
          </a:xfrm>
          <a:prstGeom prst="rect">
            <a:avLst/>
          </a:prstGeom>
          <a:noFill/>
          <a:ln/>
        </p:spPr>
        <p:txBody>
          <a:bodyPr wrap="square" lIns="0" tIns="0" rIns="0" bIns="0" rtlCol="0" anchor="ctr"/>
          <a:lstStyle/>
          <a:p>
            <a:pPr marL="0" indent="0" algn="ctr">
              <a:buNone/>
            </a:pPr>
            <a:r>
              <a:rPr lang="en-US" sz="2800" b="1" dirty="0">
                <a:solidFill>
                  <a:srgbClr val="CEB888"/>
                </a:solidFill>
                <a:latin typeface="Georgia" pitchFamily="34" charset="0"/>
                <a:ea typeface="Georgia" pitchFamily="34" charset="-122"/>
                <a:cs typeface="Georgia" pitchFamily="34" charset="-120"/>
              </a:rPr>
              <a:t>02</a:t>
            </a:r>
            <a:endParaRPr lang="en-US" sz="2800" dirty="0"/>
          </a:p>
        </p:txBody>
      </p:sp>
      <p:sp>
        <p:nvSpPr>
          <p:cNvPr id="18" name="Text 16"/>
          <p:cNvSpPr/>
          <p:nvPr/>
        </p:nvSpPr>
        <p:spPr>
          <a:xfrm>
            <a:off x="1600200" y="2788920"/>
            <a:ext cx="10058400" cy="365760"/>
          </a:xfrm>
          <a:prstGeom prst="rect">
            <a:avLst/>
          </a:prstGeom>
          <a:noFill/>
          <a:ln/>
        </p:spPr>
        <p:txBody>
          <a:bodyPr wrap="square" lIns="0" tIns="0" rIns="0" bIns="0" rtlCol="0" anchor="ctr"/>
          <a:lstStyle/>
          <a:p>
            <a:pPr marL="0" indent="0">
              <a:buNone/>
            </a:pPr>
            <a:r>
              <a:rPr lang="en-US" sz="1600" b="1" dirty="0">
                <a:solidFill>
                  <a:srgbClr val="782F40"/>
                </a:solidFill>
                <a:latin typeface="Calibri" pitchFamily="34" charset="0"/>
                <a:ea typeface="Calibri" pitchFamily="34" charset="-122"/>
                <a:cs typeface="Calibri" pitchFamily="34" charset="-120"/>
              </a:rPr>
              <a:t>Track your transcript status</a:t>
            </a:r>
            <a:endParaRPr lang="en-US" sz="1600" dirty="0"/>
          </a:p>
        </p:txBody>
      </p:sp>
      <p:sp>
        <p:nvSpPr>
          <p:cNvPr id="19" name="Text 17"/>
          <p:cNvSpPr/>
          <p:nvPr/>
        </p:nvSpPr>
        <p:spPr>
          <a:xfrm>
            <a:off x="1600200" y="3136392"/>
            <a:ext cx="10058400" cy="411480"/>
          </a:xfrm>
          <a:prstGeom prst="rect">
            <a:avLst/>
          </a:prstGeom>
          <a:noFill/>
          <a:ln/>
        </p:spPr>
        <p:txBody>
          <a:bodyPr wrap="square" lIns="0" tIns="0" rIns="0" bIns="0" rtlCol="0" anchor="ctr"/>
          <a:lstStyle/>
          <a:p>
            <a:pPr marL="0" indent="0">
              <a:buNone/>
            </a:pPr>
            <a:r>
              <a:rPr lang="en-US" sz="1200" dirty="0">
                <a:solidFill>
                  <a:srgbClr val="4A4344"/>
                </a:solidFill>
                <a:latin typeface="Calibri" pitchFamily="34" charset="0"/>
                <a:ea typeface="Calibri" pitchFamily="34" charset="-122"/>
                <a:cs typeface="Calibri" pitchFamily="34" charset="-120"/>
              </a:rPr>
              <a:t>Check often, and contact prior institutions if transcripts are delayed.</a:t>
            </a:r>
            <a:endParaRPr lang="en-US" sz="1200" dirty="0"/>
          </a:p>
        </p:txBody>
      </p:sp>
      <p:sp>
        <p:nvSpPr>
          <p:cNvPr id="20" name="Shape 18"/>
          <p:cNvSpPr/>
          <p:nvPr/>
        </p:nvSpPr>
        <p:spPr>
          <a:xfrm>
            <a:off x="457200" y="3611880"/>
            <a:ext cx="11277295" cy="850392"/>
          </a:xfrm>
          <a:prstGeom prst="rect">
            <a:avLst/>
          </a:prstGeom>
          <a:solidFill>
            <a:srgbClr val="F7F2E8"/>
          </a:solidFill>
          <a:ln w="6350">
            <a:solidFill>
              <a:srgbClr val="E5DED1"/>
            </a:solidFill>
            <a:prstDash val="solid"/>
          </a:ln>
        </p:spPr>
        <p:txBody>
          <a:bodyPr/>
          <a:lstStyle/>
          <a:p>
            <a:endParaRPr lang="en-US"/>
          </a:p>
        </p:txBody>
      </p:sp>
      <p:sp>
        <p:nvSpPr>
          <p:cNvPr id="21" name="Shape 19"/>
          <p:cNvSpPr/>
          <p:nvPr/>
        </p:nvSpPr>
        <p:spPr>
          <a:xfrm>
            <a:off x="457200" y="3611880"/>
            <a:ext cx="960120" cy="850392"/>
          </a:xfrm>
          <a:prstGeom prst="rect">
            <a:avLst/>
          </a:prstGeom>
          <a:solidFill>
            <a:srgbClr val="782F40"/>
          </a:solidFill>
          <a:ln w="12700">
            <a:solidFill>
              <a:srgbClr val="782F40"/>
            </a:solidFill>
            <a:prstDash val="solid"/>
          </a:ln>
        </p:spPr>
        <p:txBody>
          <a:bodyPr/>
          <a:lstStyle/>
          <a:p>
            <a:endParaRPr lang="en-US"/>
          </a:p>
        </p:txBody>
      </p:sp>
      <p:sp>
        <p:nvSpPr>
          <p:cNvPr id="22" name="Text 20"/>
          <p:cNvSpPr/>
          <p:nvPr/>
        </p:nvSpPr>
        <p:spPr>
          <a:xfrm>
            <a:off x="457200" y="3611880"/>
            <a:ext cx="960120" cy="850392"/>
          </a:xfrm>
          <a:prstGeom prst="rect">
            <a:avLst/>
          </a:prstGeom>
          <a:noFill/>
          <a:ln/>
        </p:spPr>
        <p:txBody>
          <a:bodyPr wrap="square" lIns="0" tIns="0" rIns="0" bIns="0" rtlCol="0" anchor="ctr"/>
          <a:lstStyle/>
          <a:p>
            <a:pPr marL="0" indent="0" algn="ctr">
              <a:buNone/>
            </a:pPr>
            <a:r>
              <a:rPr lang="en-US" sz="2800" b="1" dirty="0">
                <a:solidFill>
                  <a:srgbClr val="CEB888"/>
                </a:solidFill>
                <a:latin typeface="Georgia" pitchFamily="34" charset="0"/>
                <a:ea typeface="Georgia" pitchFamily="34" charset="-122"/>
                <a:cs typeface="Georgia" pitchFamily="34" charset="-120"/>
              </a:rPr>
              <a:t>03</a:t>
            </a:r>
            <a:endParaRPr lang="en-US" sz="2800" dirty="0"/>
          </a:p>
        </p:txBody>
      </p:sp>
      <p:sp>
        <p:nvSpPr>
          <p:cNvPr id="23" name="Text 21"/>
          <p:cNvSpPr/>
          <p:nvPr/>
        </p:nvSpPr>
        <p:spPr>
          <a:xfrm>
            <a:off x="1600200" y="3703320"/>
            <a:ext cx="10058400" cy="365760"/>
          </a:xfrm>
          <a:prstGeom prst="rect">
            <a:avLst/>
          </a:prstGeom>
          <a:noFill/>
          <a:ln/>
        </p:spPr>
        <p:txBody>
          <a:bodyPr wrap="square" lIns="0" tIns="0" rIns="0" bIns="0" rtlCol="0" anchor="ctr"/>
          <a:lstStyle/>
          <a:p>
            <a:pPr marL="0" indent="0">
              <a:buNone/>
            </a:pPr>
            <a:r>
              <a:rPr lang="en-US" sz="1600" b="1" dirty="0">
                <a:solidFill>
                  <a:srgbClr val="782F40"/>
                </a:solidFill>
                <a:latin typeface="Calibri" pitchFamily="34" charset="0"/>
                <a:ea typeface="Calibri" pitchFamily="34" charset="-122"/>
                <a:cs typeface="Calibri" pitchFamily="34" charset="-120"/>
              </a:rPr>
              <a:t>Plan for Professional Transcript Entry timing</a:t>
            </a:r>
            <a:endParaRPr lang="en-US" sz="1600" dirty="0"/>
          </a:p>
        </p:txBody>
      </p:sp>
      <p:sp>
        <p:nvSpPr>
          <p:cNvPr id="24" name="Text 22"/>
          <p:cNvSpPr/>
          <p:nvPr/>
        </p:nvSpPr>
        <p:spPr>
          <a:xfrm>
            <a:off x="1600200" y="4050792"/>
            <a:ext cx="10058400" cy="411480"/>
          </a:xfrm>
          <a:prstGeom prst="rect">
            <a:avLst/>
          </a:prstGeom>
          <a:noFill/>
          <a:ln/>
        </p:spPr>
        <p:txBody>
          <a:bodyPr wrap="square" lIns="0" tIns="0" rIns="0" bIns="0" rtlCol="0" anchor="ctr"/>
          <a:lstStyle/>
          <a:p>
            <a:pPr marL="0" indent="0">
              <a:buNone/>
            </a:pPr>
            <a:r>
              <a:rPr lang="en-US" sz="1200" dirty="0">
                <a:solidFill>
                  <a:srgbClr val="4A4344"/>
                </a:solidFill>
                <a:latin typeface="Calibri" pitchFamily="34" charset="0"/>
                <a:ea typeface="Calibri" pitchFamily="34" charset="-122"/>
                <a:cs typeface="Calibri" pitchFamily="34" charset="-120"/>
              </a:rPr>
              <a:t>PTE takes longer than self-entry; build that time into your timeline.</a:t>
            </a:r>
            <a:endParaRPr lang="en-US" sz="1200" dirty="0"/>
          </a:p>
        </p:txBody>
      </p:sp>
      <p:sp>
        <p:nvSpPr>
          <p:cNvPr id="25" name="Shape 23"/>
          <p:cNvSpPr/>
          <p:nvPr/>
        </p:nvSpPr>
        <p:spPr>
          <a:xfrm>
            <a:off x="457200" y="4526280"/>
            <a:ext cx="11277295" cy="850392"/>
          </a:xfrm>
          <a:prstGeom prst="rect">
            <a:avLst/>
          </a:prstGeom>
          <a:solidFill>
            <a:srgbClr val="F7F2E8"/>
          </a:solidFill>
          <a:ln w="6350">
            <a:solidFill>
              <a:srgbClr val="E5DED1"/>
            </a:solidFill>
            <a:prstDash val="solid"/>
          </a:ln>
        </p:spPr>
        <p:txBody>
          <a:bodyPr/>
          <a:lstStyle/>
          <a:p>
            <a:endParaRPr lang="en-US"/>
          </a:p>
        </p:txBody>
      </p:sp>
      <p:sp>
        <p:nvSpPr>
          <p:cNvPr id="26" name="Shape 24"/>
          <p:cNvSpPr/>
          <p:nvPr/>
        </p:nvSpPr>
        <p:spPr>
          <a:xfrm>
            <a:off x="457200" y="4526280"/>
            <a:ext cx="960120" cy="850392"/>
          </a:xfrm>
          <a:prstGeom prst="rect">
            <a:avLst/>
          </a:prstGeom>
          <a:solidFill>
            <a:srgbClr val="782F40"/>
          </a:solidFill>
          <a:ln w="12700">
            <a:solidFill>
              <a:srgbClr val="782F40"/>
            </a:solidFill>
            <a:prstDash val="solid"/>
          </a:ln>
        </p:spPr>
        <p:txBody>
          <a:bodyPr/>
          <a:lstStyle/>
          <a:p>
            <a:endParaRPr lang="en-US"/>
          </a:p>
        </p:txBody>
      </p:sp>
      <p:sp>
        <p:nvSpPr>
          <p:cNvPr id="27" name="Text 25"/>
          <p:cNvSpPr/>
          <p:nvPr/>
        </p:nvSpPr>
        <p:spPr>
          <a:xfrm>
            <a:off x="457200" y="4526280"/>
            <a:ext cx="960120" cy="850392"/>
          </a:xfrm>
          <a:prstGeom prst="rect">
            <a:avLst/>
          </a:prstGeom>
          <a:noFill/>
          <a:ln/>
        </p:spPr>
        <p:txBody>
          <a:bodyPr wrap="square" lIns="0" tIns="0" rIns="0" bIns="0" rtlCol="0" anchor="ctr"/>
          <a:lstStyle/>
          <a:p>
            <a:pPr marL="0" indent="0" algn="ctr">
              <a:buNone/>
            </a:pPr>
            <a:r>
              <a:rPr lang="en-US" sz="2800" b="1" dirty="0">
                <a:solidFill>
                  <a:srgbClr val="CEB888"/>
                </a:solidFill>
                <a:latin typeface="Georgia" pitchFamily="34" charset="0"/>
                <a:ea typeface="Georgia" pitchFamily="34" charset="-122"/>
                <a:cs typeface="Georgia" pitchFamily="34" charset="-120"/>
              </a:rPr>
              <a:t>04</a:t>
            </a:r>
            <a:endParaRPr lang="en-US" sz="2800" dirty="0"/>
          </a:p>
        </p:txBody>
      </p:sp>
      <p:sp>
        <p:nvSpPr>
          <p:cNvPr id="28" name="Text 26"/>
          <p:cNvSpPr/>
          <p:nvPr/>
        </p:nvSpPr>
        <p:spPr>
          <a:xfrm>
            <a:off x="1600200" y="4617720"/>
            <a:ext cx="10058400" cy="365760"/>
          </a:xfrm>
          <a:prstGeom prst="rect">
            <a:avLst/>
          </a:prstGeom>
          <a:noFill/>
          <a:ln/>
        </p:spPr>
        <p:txBody>
          <a:bodyPr wrap="square" lIns="0" tIns="0" rIns="0" bIns="0" rtlCol="0" anchor="ctr"/>
          <a:lstStyle/>
          <a:p>
            <a:pPr marL="0" indent="0">
              <a:buNone/>
            </a:pPr>
            <a:r>
              <a:rPr lang="en-US" sz="1600" b="1" dirty="0">
                <a:solidFill>
                  <a:srgbClr val="782F40"/>
                </a:solidFill>
                <a:latin typeface="Calibri" pitchFamily="34" charset="0"/>
                <a:ea typeface="Calibri" pitchFamily="34" charset="-122"/>
                <a:cs typeface="Calibri" pitchFamily="34" charset="-120"/>
              </a:rPr>
              <a:t>Submit as early as possible</a:t>
            </a:r>
            <a:endParaRPr lang="en-US" sz="1600" dirty="0"/>
          </a:p>
        </p:txBody>
      </p:sp>
      <p:sp>
        <p:nvSpPr>
          <p:cNvPr id="29" name="Text 27"/>
          <p:cNvSpPr/>
          <p:nvPr/>
        </p:nvSpPr>
        <p:spPr>
          <a:xfrm>
            <a:off x="1600200" y="4965192"/>
            <a:ext cx="10058400" cy="411480"/>
          </a:xfrm>
          <a:prstGeom prst="rect">
            <a:avLst/>
          </a:prstGeom>
          <a:noFill/>
          <a:ln/>
        </p:spPr>
        <p:txBody>
          <a:bodyPr wrap="square" lIns="0" tIns="0" rIns="0" bIns="0" rtlCol="0" anchor="ctr"/>
          <a:lstStyle/>
          <a:p>
            <a:pPr marL="0" indent="0">
              <a:buNone/>
            </a:pPr>
            <a:r>
              <a:rPr lang="en-US" sz="1200" dirty="0">
                <a:solidFill>
                  <a:srgbClr val="4A4344"/>
                </a:solidFill>
                <a:latin typeface="Calibri" pitchFamily="34" charset="0"/>
                <a:ea typeface="Calibri" pitchFamily="34" charset="-122"/>
                <a:cs typeface="Calibri" pitchFamily="34" charset="-120"/>
              </a:rPr>
              <a:t>Waiting until October 1 may push transcripts past the deadline.</a:t>
            </a:r>
            <a:endParaRPr lang="en-US" sz="1200" dirty="0"/>
          </a:p>
        </p:txBody>
      </p:sp>
      <p:sp>
        <p:nvSpPr>
          <p:cNvPr id="30" name="Shape 28"/>
          <p:cNvSpPr/>
          <p:nvPr/>
        </p:nvSpPr>
        <p:spPr>
          <a:xfrm>
            <a:off x="457200" y="5440680"/>
            <a:ext cx="11277295" cy="850392"/>
          </a:xfrm>
          <a:prstGeom prst="rect">
            <a:avLst/>
          </a:prstGeom>
          <a:solidFill>
            <a:srgbClr val="F7F2E8"/>
          </a:solidFill>
          <a:ln w="6350">
            <a:solidFill>
              <a:srgbClr val="E5DED1"/>
            </a:solidFill>
            <a:prstDash val="solid"/>
          </a:ln>
        </p:spPr>
        <p:txBody>
          <a:bodyPr/>
          <a:lstStyle/>
          <a:p>
            <a:endParaRPr lang="en-US"/>
          </a:p>
        </p:txBody>
      </p:sp>
      <p:sp>
        <p:nvSpPr>
          <p:cNvPr id="31" name="Shape 29"/>
          <p:cNvSpPr/>
          <p:nvPr/>
        </p:nvSpPr>
        <p:spPr>
          <a:xfrm>
            <a:off x="457200" y="5440680"/>
            <a:ext cx="960120" cy="850392"/>
          </a:xfrm>
          <a:prstGeom prst="rect">
            <a:avLst/>
          </a:prstGeom>
          <a:solidFill>
            <a:srgbClr val="782F40"/>
          </a:solidFill>
          <a:ln w="12700">
            <a:solidFill>
              <a:srgbClr val="782F40"/>
            </a:solidFill>
            <a:prstDash val="solid"/>
          </a:ln>
        </p:spPr>
        <p:txBody>
          <a:bodyPr/>
          <a:lstStyle/>
          <a:p>
            <a:endParaRPr lang="en-US"/>
          </a:p>
        </p:txBody>
      </p:sp>
      <p:sp>
        <p:nvSpPr>
          <p:cNvPr id="32" name="Text 30"/>
          <p:cNvSpPr/>
          <p:nvPr/>
        </p:nvSpPr>
        <p:spPr>
          <a:xfrm>
            <a:off x="457200" y="5440680"/>
            <a:ext cx="960120" cy="850392"/>
          </a:xfrm>
          <a:prstGeom prst="rect">
            <a:avLst/>
          </a:prstGeom>
          <a:noFill/>
          <a:ln/>
        </p:spPr>
        <p:txBody>
          <a:bodyPr wrap="square" lIns="0" tIns="0" rIns="0" bIns="0" rtlCol="0" anchor="ctr"/>
          <a:lstStyle/>
          <a:p>
            <a:pPr marL="0" indent="0" algn="ctr">
              <a:buNone/>
            </a:pPr>
            <a:r>
              <a:rPr lang="en-US" sz="2800" b="1" dirty="0">
                <a:solidFill>
                  <a:srgbClr val="CEB888"/>
                </a:solidFill>
                <a:latin typeface="Georgia" pitchFamily="34" charset="0"/>
                <a:ea typeface="Georgia" pitchFamily="34" charset="-122"/>
                <a:cs typeface="Georgia" pitchFamily="34" charset="-120"/>
              </a:rPr>
              <a:t>05</a:t>
            </a:r>
            <a:endParaRPr lang="en-US" sz="2800" dirty="0"/>
          </a:p>
        </p:txBody>
      </p:sp>
      <p:sp>
        <p:nvSpPr>
          <p:cNvPr id="33" name="Text 31"/>
          <p:cNvSpPr/>
          <p:nvPr/>
        </p:nvSpPr>
        <p:spPr>
          <a:xfrm>
            <a:off x="1600200" y="5532120"/>
            <a:ext cx="10058400" cy="365760"/>
          </a:xfrm>
          <a:prstGeom prst="rect">
            <a:avLst/>
          </a:prstGeom>
          <a:noFill/>
          <a:ln/>
        </p:spPr>
        <p:txBody>
          <a:bodyPr wrap="square" lIns="0" tIns="0" rIns="0" bIns="0" rtlCol="0" anchor="ctr"/>
          <a:lstStyle/>
          <a:p>
            <a:pPr marL="0" indent="0">
              <a:buNone/>
            </a:pPr>
            <a:r>
              <a:rPr lang="en-US" sz="1600" b="1" dirty="0">
                <a:solidFill>
                  <a:srgbClr val="782F40"/>
                </a:solidFill>
                <a:latin typeface="Calibri" pitchFamily="34" charset="0"/>
                <a:ea typeface="Calibri" pitchFamily="34" charset="-122"/>
                <a:cs typeface="Calibri" pitchFamily="34" charset="-120"/>
              </a:rPr>
              <a:t>International transcripts take longer</a:t>
            </a:r>
            <a:endParaRPr lang="en-US" sz="1600" dirty="0"/>
          </a:p>
        </p:txBody>
      </p:sp>
      <p:sp>
        <p:nvSpPr>
          <p:cNvPr id="34" name="Text 32"/>
          <p:cNvSpPr/>
          <p:nvPr/>
        </p:nvSpPr>
        <p:spPr>
          <a:xfrm>
            <a:off x="1600200" y="5879592"/>
            <a:ext cx="10058400" cy="411480"/>
          </a:xfrm>
          <a:prstGeom prst="rect">
            <a:avLst/>
          </a:prstGeom>
          <a:noFill/>
          <a:ln/>
        </p:spPr>
        <p:txBody>
          <a:bodyPr wrap="square" lIns="0" tIns="0" rIns="0" bIns="0" rtlCol="0" anchor="ctr"/>
          <a:lstStyle/>
          <a:p>
            <a:pPr marL="0" indent="0">
              <a:buNone/>
            </a:pPr>
            <a:r>
              <a:rPr lang="en-US" sz="1200" dirty="0">
                <a:solidFill>
                  <a:srgbClr val="4A4344"/>
                </a:solidFill>
                <a:latin typeface="Calibri" pitchFamily="34" charset="0"/>
                <a:ea typeface="Calibri" pitchFamily="34" charset="-122"/>
                <a:cs typeface="Calibri" pitchFamily="34" charset="-120"/>
              </a:rPr>
              <a:t>Third-party reviews extend the timeline; plan ahead.</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2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WHY THIS MSN</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Move from doing the work to leading it.</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Text 8"/>
          <p:cNvSpPr/>
          <p:nvPr/>
        </p:nvSpPr>
        <p:spPr>
          <a:xfrm>
            <a:off x="457200" y="1600200"/>
            <a:ext cx="11277295" cy="457200"/>
          </a:xfrm>
          <a:prstGeom prst="rect">
            <a:avLst/>
          </a:prstGeom>
          <a:noFill/>
          <a:ln/>
        </p:spPr>
        <p:txBody>
          <a:bodyPr wrap="square" lIns="0" tIns="0" rIns="0" bIns="0" rtlCol="0" anchor="ctr"/>
          <a:lstStyle/>
          <a:p>
            <a:pPr marL="0" indent="0">
              <a:buNone/>
            </a:pPr>
            <a:r>
              <a:rPr lang="en-US" sz="1600" i="1" dirty="0">
                <a:solidFill>
                  <a:srgbClr val="4A4344"/>
                </a:solidFill>
                <a:latin typeface="Calibri" pitchFamily="34" charset="0"/>
                <a:ea typeface="Calibri" pitchFamily="34" charset="-122"/>
                <a:cs typeface="Calibri" pitchFamily="34" charset="-120"/>
              </a:rPr>
              <a:t>An MSN designed for nurses ready to teach, evaluate, lead, and innovate.</a:t>
            </a:r>
            <a:endParaRPr lang="en-US" sz="1600" dirty="0"/>
          </a:p>
        </p:txBody>
      </p:sp>
      <p:sp>
        <p:nvSpPr>
          <p:cNvPr id="11" name="Shape 9"/>
          <p:cNvSpPr/>
          <p:nvPr/>
        </p:nvSpPr>
        <p:spPr>
          <a:xfrm>
            <a:off x="457200" y="2240280"/>
            <a:ext cx="3611880" cy="3840480"/>
          </a:xfrm>
          <a:prstGeom prst="rect">
            <a:avLst/>
          </a:prstGeom>
          <a:solidFill>
            <a:srgbClr val="FFFFFF"/>
          </a:solidFill>
          <a:ln w="9525">
            <a:solidFill>
              <a:srgbClr val="E5DED1"/>
            </a:solidFill>
            <a:prstDash val="solid"/>
          </a:ln>
        </p:spPr>
        <p:txBody>
          <a:bodyPr/>
          <a:lstStyle/>
          <a:p>
            <a:endParaRPr lang="en-US"/>
          </a:p>
        </p:txBody>
      </p:sp>
      <p:sp>
        <p:nvSpPr>
          <p:cNvPr id="12" name="Shape 10"/>
          <p:cNvSpPr/>
          <p:nvPr/>
        </p:nvSpPr>
        <p:spPr>
          <a:xfrm>
            <a:off x="457200" y="2240280"/>
            <a:ext cx="3611880" cy="91440"/>
          </a:xfrm>
          <a:prstGeom prst="rect">
            <a:avLst/>
          </a:prstGeom>
          <a:solidFill>
            <a:srgbClr val="782F40"/>
          </a:solidFill>
          <a:ln w="12700">
            <a:solidFill>
              <a:srgbClr val="782F40"/>
            </a:solidFill>
            <a:prstDash val="solid"/>
          </a:ln>
        </p:spPr>
        <p:txBody>
          <a:bodyPr/>
          <a:lstStyle/>
          <a:p>
            <a:endParaRPr lang="en-US"/>
          </a:p>
        </p:txBody>
      </p:sp>
      <p:pic>
        <p:nvPicPr>
          <p:cNvPr id="13" name="Image 0" descr="preencoded.png"/>
          <p:cNvPicPr>
            <a:picLocks noChangeAspect="1"/>
          </p:cNvPicPr>
          <p:nvPr/>
        </p:nvPicPr>
        <p:blipFill>
          <a:blip r:embed="rId3"/>
          <a:stretch>
            <a:fillRect/>
          </a:stretch>
        </p:blipFill>
        <p:spPr>
          <a:xfrm>
            <a:off x="777240" y="2606040"/>
            <a:ext cx="640080" cy="640080"/>
          </a:xfrm>
          <a:prstGeom prst="rect">
            <a:avLst/>
          </a:prstGeom>
        </p:spPr>
      </p:pic>
      <p:sp>
        <p:nvSpPr>
          <p:cNvPr id="14" name="Text 11"/>
          <p:cNvSpPr/>
          <p:nvPr/>
        </p:nvSpPr>
        <p:spPr>
          <a:xfrm>
            <a:off x="777240" y="3383280"/>
            <a:ext cx="2971800" cy="274320"/>
          </a:xfrm>
          <a:prstGeom prst="rect">
            <a:avLst/>
          </a:prstGeom>
          <a:noFill/>
          <a:ln/>
        </p:spPr>
        <p:txBody>
          <a:bodyPr wrap="square" lIns="0" tIns="0" rIns="0" bIns="0" rtlCol="0" anchor="ctr"/>
          <a:lstStyle/>
          <a:p>
            <a:pPr marL="0" indent="0">
              <a:buNone/>
            </a:pPr>
            <a:r>
              <a:rPr lang="en-US" sz="1000" b="1" kern="0" spc="300" dirty="0">
                <a:solidFill>
                  <a:srgbClr val="A38B5C"/>
                </a:solidFill>
                <a:latin typeface="Calibri" pitchFamily="34" charset="0"/>
                <a:ea typeface="Calibri" pitchFamily="34" charset="-122"/>
                <a:cs typeface="Calibri" pitchFamily="34" charset="-120"/>
              </a:rPr>
              <a:t>01  AI APPLICATIONS</a:t>
            </a:r>
            <a:endParaRPr lang="en-US" sz="1000" dirty="0"/>
          </a:p>
        </p:txBody>
      </p:sp>
      <p:sp>
        <p:nvSpPr>
          <p:cNvPr id="15" name="Text 12"/>
          <p:cNvSpPr/>
          <p:nvPr/>
        </p:nvSpPr>
        <p:spPr>
          <a:xfrm>
            <a:off x="777240" y="3657600"/>
            <a:ext cx="2971800" cy="868680"/>
          </a:xfrm>
          <a:prstGeom prst="rect">
            <a:avLst/>
          </a:prstGeom>
          <a:noFill/>
          <a:ln/>
        </p:spPr>
        <p:txBody>
          <a:bodyPr wrap="square" lIns="0" tIns="0" rIns="0" bIns="0" rtlCol="0" anchor="ctr"/>
          <a:lstStyle/>
          <a:p>
            <a:pPr marL="0" indent="0">
              <a:lnSpc>
                <a:spcPct val="100000"/>
              </a:lnSpc>
              <a:buNone/>
            </a:pPr>
            <a:r>
              <a:rPr lang="en-US" sz="1900" b="1" dirty="0">
                <a:solidFill>
                  <a:srgbClr val="782F40"/>
                </a:solidFill>
                <a:latin typeface="Georgia" pitchFamily="34" charset="0"/>
                <a:ea typeface="Georgia" pitchFamily="34" charset="-122"/>
                <a:cs typeface="Georgia" pitchFamily="34" charset="-120"/>
              </a:rPr>
              <a:t>A new specialty in nursing.</a:t>
            </a:r>
            <a:endParaRPr lang="en-US" sz="1900" dirty="0"/>
          </a:p>
        </p:txBody>
      </p:sp>
      <p:sp>
        <p:nvSpPr>
          <p:cNvPr id="16" name="Text 13"/>
          <p:cNvSpPr/>
          <p:nvPr/>
        </p:nvSpPr>
        <p:spPr>
          <a:xfrm>
            <a:off x="777240" y="4572000"/>
            <a:ext cx="2971800" cy="1417320"/>
          </a:xfrm>
          <a:prstGeom prst="rect">
            <a:avLst/>
          </a:prstGeom>
          <a:noFill/>
          <a:ln/>
        </p:spPr>
        <p:txBody>
          <a:bodyPr wrap="square" lIns="0" tIns="0" rIns="0" bIns="0" rtlCol="0" anchor="ctr"/>
          <a:lstStyle/>
          <a:p>
            <a:pPr marL="0" indent="0">
              <a:spcAft>
                <a:spcPts val="400"/>
              </a:spcAft>
              <a:buNone/>
            </a:pPr>
            <a:r>
              <a:rPr lang="en-US" sz="1150" dirty="0">
                <a:solidFill>
                  <a:srgbClr val="4A4344"/>
                </a:solidFill>
                <a:latin typeface="Calibri" pitchFamily="34" charset="0"/>
                <a:ea typeface="Calibri" pitchFamily="34" charset="-122"/>
                <a:cs typeface="Calibri" pitchFamily="34" charset="-120"/>
              </a:rPr>
              <a:t>Be among the first nurses prepared to evaluate, govern, and integrate AI across clinical, operational, educational, and innovation settings. FSU launched the country's first MSN AI in Healthcare degree track, and the program is shaping the specialty as it emerges nationally.</a:t>
            </a:r>
            <a:endParaRPr lang="en-US" sz="1150" dirty="0"/>
          </a:p>
        </p:txBody>
      </p:sp>
      <p:sp>
        <p:nvSpPr>
          <p:cNvPr id="17" name="Shape 14"/>
          <p:cNvSpPr/>
          <p:nvPr/>
        </p:nvSpPr>
        <p:spPr>
          <a:xfrm>
            <a:off x="4315968" y="2240280"/>
            <a:ext cx="3611880" cy="3840480"/>
          </a:xfrm>
          <a:prstGeom prst="rect">
            <a:avLst/>
          </a:prstGeom>
          <a:solidFill>
            <a:srgbClr val="FFFFFF"/>
          </a:solidFill>
          <a:ln w="9525">
            <a:solidFill>
              <a:srgbClr val="E5DED1"/>
            </a:solidFill>
            <a:prstDash val="solid"/>
          </a:ln>
        </p:spPr>
        <p:txBody>
          <a:bodyPr/>
          <a:lstStyle/>
          <a:p>
            <a:endParaRPr lang="en-US"/>
          </a:p>
        </p:txBody>
      </p:sp>
      <p:sp>
        <p:nvSpPr>
          <p:cNvPr id="18" name="Shape 15"/>
          <p:cNvSpPr/>
          <p:nvPr/>
        </p:nvSpPr>
        <p:spPr>
          <a:xfrm>
            <a:off x="4315968" y="2240280"/>
            <a:ext cx="3611880" cy="91440"/>
          </a:xfrm>
          <a:prstGeom prst="rect">
            <a:avLst/>
          </a:prstGeom>
          <a:solidFill>
            <a:srgbClr val="782F40"/>
          </a:solidFill>
          <a:ln w="12700">
            <a:solidFill>
              <a:srgbClr val="782F40"/>
            </a:solidFill>
            <a:prstDash val="solid"/>
          </a:ln>
        </p:spPr>
        <p:txBody>
          <a:bodyPr/>
          <a:lstStyle/>
          <a:p>
            <a:endParaRPr lang="en-US"/>
          </a:p>
        </p:txBody>
      </p:sp>
      <p:pic>
        <p:nvPicPr>
          <p:cNvPr id="19" name="Image 1" descr="preencoded.png"/>
          <p:cNvPicPr>
            <a:picLocks noChangeAspect="1"/>
          </p:cNvPicPr>
          <p:nvPr/>
        </p:nvPicPr>
        <p:blipFill>
          <a:blip r:embed="rId4"/>
          <a:stretch>
            <a:fillRect/>
          </a:stretch>
        </p:blipFill>
        <p:spPr>
          <a:xfrm>
            <a:off x="4636008" y="2606040"/>
            <a:ext cx="640080" cy="640080"/>
          </a:xfrm>
          <a:prstGeom prst="rect">
            <a:avLst/>
          </a:prstGeom>
        </p:spPr>
      </p:pic>
      <p:sp>
        <p:nvSpPr>
          <p:cNvPr id="20" name="Text 16"/>
          <p:cNvSpPr/>
          <p:nvPr/>
        </p:nvSpPr>
        <p:spPr>
          <a:xfrm>
            <a:off x="4636008" y="3383280"/>
            <a:ext cx="2971800" cy="274320"/>
          </a:xfrm>
          <a:prstGeom prst="rect">
            <a:avLst/>
          </a:prstGeom>
          <a:noFill/>
          <a:ln/>
        </p:spPr>
        <p:txBody>
          <a:bodyPr wrap="square" lIns="0" tIns="0" rIns="0" bIns="0" rtlCol="0" anchor="ctr"/>
          <a:lstStyle/>
          <a:p>
            <a:pPr marL="0" indent="0">
              <a:buNone/>
            </a:pPr>
            <a:r>
              <a:rPr lang="en-US" sz="1000" b="1" kern="0" spc="300" dirty="0">
                <a:solidFill>
                  <a:srgbClr val="A38B5C"/>
                </a:solidFill>
                <a:latin typeface="Calibri" pitchFamily="34" charset="0"/>
                <a:ea typeface="Calibri" pitchFamily="34" charset="-122"/>
                <a:cs typeface="Calibri" pitchFamily="34" charset="-120"/>
              </a:rPr>
              <a:t>02  NURSING EDUCATION</a:t>
            </a:r>
            <a:endParaRPr lang="en-US" sz="1000" dirty="0"/>
          </a:p>
        </p:txBody>
      </p:sp>
      <p:sp>
        <p:nvSpPr>
          <p:cNvPr id="21" name="Text 17"/>
          <p:cNvSpPr/>
          <p:nvPr/>
        </p:nvSpPr>
        <p:spPr>
          <a:xfrm>
            <a:off x="4636008" y="3657600"/>
            <a:ext cx="2971800" cy="868680"/>
          </a:xfrm>
          <a:prstGeom prst="rect">
            <a:avLst/>
          </a:prstGeom>
          <a:noFill/>
          <a:ln/>
        </p:spPr>
        <p:txBody>
          <a:bodyPr wrap="square" lIns="0" tIns="0" rIns="0" bIns="0" rtlCol="0" anchor="ctr"/>
          <a:lstStyle/>
          <a:p>
            <a:pPr marL="0" indent="0">
              <a:lnSpc>
                <a:spcPct val="100000"/>
              </a:lnSpc>
              <a:buNone/>
            </a:pPr>
            <a:r>
              <a:rPr lang="en-US" sz="1900" b="1" dirty="0">
                <a:solidFill>
                  <a:srgbClr val="782F40"/>
                </a:solidFill>
                <a:latin typeface="Georgia" pitchFamily="34" charset="0"/>
                <a:ea typeface="Georgia" pitchFamily="34" charset="-122"/>
                <a:cs typeface="Georgia" pitchFamily="34" charset="-120"/>
              </a:rPr>
              <a:t>A pathway with momentum.</a:t>
            </a:r>
            <a:endParaRPr lang="en-US" sz="1900" dirty="0"/>
          </a:p>
        </p:txBody>
      </p:sp>
      <p:sp>
        <p:nvSpPr>
          <p:cNvPr id="22" name="Text 18"/>
          <p:cNvSpPr/>
          <p:nvPr/>
        </p:nvSpPr>
        <p:spPr>
          <a:xfrm>
            <a:off x="4636008" y="4572000"/>
            <a:ext cx="2971800" cy="1417320"/>
          </a:xfrm>
          <a:prstGeom prst="rect">
            <a:avLst/>
          </a:prstGeom>
          <a:noFill/>
          <a:ln/>
        </p:spPr>
        <p:txBody>
          <a:bodyPr wrap="square" lIns="0" tIns="0" rIns="0" bIns="0" rtlCol="0" anchor="ctr"/>
          <a:lstStyle/>
          <a:p>
            <a:pPr marL="0" indent="0">
              <a:spcAft>
                <a:spcPts val="400"/>
              </a:spcAft>
              <a:buNone/>
            </a:pPr>
            <a:r>
              <a:rPr lang="en-US" sz="1150" dirty="0">
                <a:solidFill>
                  <a:srgbClr val="4A4344"/>
                </a:solidFill>
                <a:latin typeface="Calibri" pitchFamily="34" charset="0"/>
                <a:ea typeface="Calibri" pitchFamily="34" charset="-122"/>
                <a:cs typeface="Calibri" pitchFamily="34" charset="-120"/>
              </a:rPr>
              <a:t>Step into the nurse educator roles, academic faculty, clinical educator, simulation educator, professional development, and learning design, where the next generation of nurses is being prepared. Built on adult learning theory, inclusive teaching, and modern educational technology.</a:t>
            </a:r>
            <a:endParaRPr lang="en-US" sz="1150" dirty="0"/>
          </a:p>
        </p:txBody>
      </p:sp>
      <p:sp>
        <p:nvSpPr>
          <p:cNvPr id="23" name="Shape 19"/>
          <p:cNvSpPr/>
          <p:nvPr/>
        </p:nvSpPr>
        <p:spPr>
          <a:xfrm>
            <a:off x="8174736" y="2240280"/>
            <a:ext cx="3611880" cy="3840480"/>
          </a:xfrm>
          <a:prstGeom prst="rect">
            <a:avLst/>
          </a:prstGeom>
          <a:solidFill>
            <a:srgbClr val="FFFFFF"/>
          </a:solidFill>
          <a:ln w="9525">
            <a:solidFill>
              <a:srgbClr val="E5DED1"/>
            </a:solidFill>
            <a:prstDash val="solid"/>
          </a:ln>
        </p:spPr>
        <p:txBody>
          <a:bodyPr/>
          <a:lstStyle/>
          <a:p>
            <a:endParaRPr lang="en-US"/>
          </a:p>
        </p:txBody>
      </p:sp>
      <p:sp>
        <p:nvSpPr>
          <p:cNvPr id="24" name="Shape 20"/>
          <p:cNvSpPr/>
          <p:nvPr/>
        </p:nvSpPr>
        <p:spPr>
          <a:xfrm>
            <a:off x="8174736" y="2240280"/>
            <a:ext cx="3611880" cy="91440"/>
          </a:xfrm>
          <a:prstGeom prst="rect">
            <a:avLst/>
          </a:prstGeom>
          <a:solidFill>
            <a:srgbClr val="782F40"/>
          </a:solidFill>
          <a:ln w="12700">
            <a:solidFill>
              <a:srgbClr val="782F40"/>
            </a:solidFill>
            <a:prstDash val="solid"/>
          </a:ln>
        </p:spPr>
        <p:txBody>
          <a:bodyPr/>
          <a:lstStyle/>
          <a:p>
            <a:endParaRPr lang="en-US"/>
          </a:p>
        </p:txBody>
      </p:sp>
      <p:pic>
        <p:nvPicPr>
          <p:cNvPr id="25" name="Image 2" descr="preencoded.png"/>
          <p:cNvPicPr>
            <a:picLocks noChangeAspect="1"/>
          </p:cNvPicPr>
          <p:nvPr/>
        </p:nvPicPr>
        <p:blipFill>
          <a:blip r:embed="rId5"/>
          <a:stretch>
            <a:fillRect/>
          </a:stretch>
        </p:blipFill>
        <p:spPr>
          <a:xfrm>
            <a:off x="8494776" y="2606040"/>
            <a:ext cx="640080" cy="640080"/>
          </a:xfrm>
          <a:prstGeom prst="rect">
            <a:avLst/>
          </a:prstGeom>
        </p:spPr>
      </p:pic>
      <p:sp>
        <p:nvSpPr>
          <p:cNvPr id="26" name="Text 21"/>
          <p:cNvSpPr/>
          <p:nvPr/>
        </p:nvSpPr>
        <p:spPr>
          <a:xfrm>
            <a:off x="8494776" y="3383280"/>
            <a:ext cx="2971800" cy="274320"/>
          </a:xfrm>
          <a:prstGeom prst="rect">
            <a:avLst/>
          </a:prstGeom>
          <a:noFill/>
          <a:ln/>
        </p:spPr>
        <p:txBody>
          <a:bodyPr wrap="square" lIns="0" tIns="0" rIns="0" bIns="0" rtlCol="0" anchor="ctr"/>
          <a:lstStyle/>
          <a:p>
            <a:pPr marL="0" indent="0">
              <a:buNone/>
            </a:pPr>
            <a:r>
              <a:rPr lang="en-US" sz="1000" b="1" kern="0" spc="300" dirty="0">
                <a:solidFill>
                  <a:srgbClr val="A38B5C"/>
                </a:solidFill>
                <a:latin typeface="Calibri" pitchFamily="34" charset="0"/>
                <a:ea typeface="Calibri" pitchFamily="34" charset="-122"/>
                <a:cs typeface="Calibri" pitchFamily="34" charset="-120"/>
              </a:rPr>
              <a:t>03  BUILT FOR YOU</a:t>
            </a:r>
            <a:endParaRPr lang="en-US" sz="1000" dirty="0"/>
          </a:p>
        </p:txBody>
      </p:sp>
      <p:sp>
        <p:nvSpPr>
          <p:cNvPr id="27" name="Text 22"/>
          <p:cNvSpPr/>
          <p:nvPr/>
        </p:nvSpPr>
        <p:spPr>
          <a:xfrm>
            <a:off x="8494776" y="3657600"/>
            <a:ext cx="2971800" cy="868680"/>
          </a:xfrm>
          <a:prstGeom prst="rect">
            <a:avLst/>
          </a:prstGeom>
          <a:noFill/>
          <a:ln/>
        </p:spPr>
        <p:txBody>
          <a:bodyPr wrap="square" lIns="0" tIns="0" rIns="0" bIns="0" rtlCol="0" anchor="ctr"/>
          <a:lstStyle/>
          <a:p>
            <a:pPr marL="0" indent="0">
              <a:lnSpc>
                <a:spcPct val="100000"/>
              </a:lnSpc>
              <a:buNone/>
            </a:pPr>
            <a:r>
              <a:rPr lang="en-US" sz="1900" b="1" dirty="0">
                <a:solidFill>
                  <a:srgbClr val="782F40"/>
                </a:solidFill>
                <a:latin typeface="Georgia" pitchFamily="34" charset="0"/>
                <a:ea typeface="Georgia" pitchFamily="34" charset="-122"/>
                <a:cs typeface="Georgia" pitchFamily="34" charset="-120"/>
              </a:rPr>
              <a:t>An MSN that goes where you go.</a:t>
            </a:r>
            <a:endParaRPr lang="en-US" sz="1900" dirty="0"/>
          </a:p>
        </p:txBody>
      </p:sp>
      <p:sp>
        <p:nvSpPr>
          <p:cNvPr id="28" name="Text 23"/>
          <p:cNvSpPr/>
          <p:nvPr/>
        </p:nvSpPr>
        <p:spPr>
          <a:xfrm>
            <a:off x="8494776" y="4572000"/>
            <a:ext cx="2971800" cy="1417320"/>
          </a:xfrm>
          <a:prstGeom prst="rect">
            <a:avLst/>
          </a:prstGeom>
          <a:noFill/>
          <a:ln/>
        </p:spPr>
        <p:txBody>
          <a:bodyPr wrap="square" lIns="0" tIns="0" rIns="0" bIns="0" rtlCol="0" anchor="ctr"/>
          <a:lstStyle/>
          <a:p>
            <a:pPr marL="0" indent="0">
              <a:spcAft>
                <a:spcPts val="400"/>
              </a:spcAft>
              <a:buNone/>
            </a:pPr>
            <a:r>
              <a:rPr lang="en-US" sz="1150" dirty="0">
                <a:solidFill>
                  <a:srgbClr val="4A4344"/>
                </a:solidFill>
                <a:latin typeface="Calibri" pitchFamily="34" charset="0"/>
                <a:ea typeface="Calibri" pitchFamily="34" charset="-122"/>
                <a:cs typeface="Calibri" pitchFamily="34" charset="-120"/>
              </a:rPr>
              <a:t>Primarily asynchronous online learning with scheduled live touchpoints in select courses. Designed for working nurses, with structured advising and faculty mentorship in your chosen track. Available to students from across the United States.</a:t>
            </a:r>
            <a:endParaRPr lang="en-US" sz="11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3D1320"/>
        </a:solidFill>
        <a:effectLst/>
      </p:bgPr>
    </p:bg>
    <p:spTree>
      <p:nvGrpSpPr>
        <p:cNvPr id="1" name=""/>
        <p:cNvGrpSpPr/>
        <p:nvPr/>
      </p:nvGrpSpPr>
      <p:grpSpPr>
        <a:xfrm>
          <a:off x="0" y="0"/>
          <a:ext cx="0" cy="0"/>
          <a:chOff x="0" y="0"/>
          <a:chExt cx="0" cy="0"/>
        </a:xfrm>
      </p:grpSpPr>
      <p:sp>
        <p:nvSpPr>
          <p:cNvPr id="2" name="Shape 0"/>
          <p:cNvSpPr/>
          <p:nvPr/>
        </p:nvSpPr>
        <p:spPr>
          <a:xfrm>
            <a:off x="0" y="0"/>
            <a:ext cx="12191695" cy="164592"/>
          </a:xfrm>
          <a:prstGeom prst="rect">
            <a:avLst/>
          </a:prstGeom>
          <a:solidFill>
            <a:srgbClr val="CEB888"/>
          </a:solidFill>
          <a:ln w="12700">
            <a:solidFill>
              <a:srgbClr val="CEB888"/>
            </a:solidFill>
            <a:prstDash val="solid"/>
          </a:ln>
        </p:spPr>
        <p:txBody>
          <a:bodyPr/>
          <a:lstStyle/>
          <a:p>
            <a:endParaRPr lang="en-US"/>
          </a:p>
        </p:txBody>
      </p:sp>
      <p:sp>
        <p:nvSpPr>
          <p:cNvPr id="3" name="Text 1"/>
          <p:cNvSpPr/>
          <p:nvPr/>
        </p:nvSpPr>
        <p:spPr>
          <a:xfrm>
            <a:off x="640080" y="822960"/>
            <a:ext cx="10972800" cy="365760"/>
          </a:xfrm>
          <a:prstGeom prst="rect">
            <a:avLst/>
          </a:prstGeom>
          <a:noFill/>
          <a:ln/>
        </p:spPr>
        <p:txBody>
          <a:bodyPr wrap="square" lIns="0" tIns="0" rIns="0" bIns="0" rtlCol="0" anchor="ctr"/>
          <a:lstStyle/>
          <a:p>
            <a:pPr marL="0" indent="0">
              <a:buNone/>
            </a:pPr>
            <a:r>
              <a:rPr lang="en-US" sz="1300" b="1" kern="0" spc="600" dirty="0">
                <a:solidFill>
                  <a:srgbClr val="CEB888"/>
                </a:solidFill>
                <a:latin typeface="Calibri" pitchFamily="34" charset="0"/>
                <a:ea typeface="Calibri" pitchFamily="34" charset="-122"/>
                <a:cs typeface="Calibri" pitchFamily="34" charset="-120"/>
              </a:rPr>
              <a:t>APPLY  |  ASK  |  ADVANCE</a:t>
            </a:r>
            <a:endParaRPr lang="en-US" sz="1300" dirty="0"/>
          </a:p>
        </p:txBody>
      </p:sp>
      <p:sp>
        <p:nvSpPr>
          <p:cNvPr id="4" name="Text 2"/>
          <p:cNvSpPr/>
          <p:nvPr/>
        </p:nvSpPr>
        <p:spPr>
          <a:xfrm>
            <a:off x="640080" y="1234440"/>
            <a:ext cx="10972800" cy="1097280"/>
          </a:xfrm>
          <a:prstGeom prst="rect">
            <a:avLst/>
          </a:prstGeom>
          <a:noFill/>
          <a:ln/>
        </p:spPr>
        <p:txBody>
          <a:bodyPr wrap="square" lIns="0" tIns="0" rIns="0" bIns="0" rtlCol="0" anchor="ctr"/>
          <a:lstStyle/>
          <a:p>
            <a:pPr marL="0" indent="0">
              <a:buNone/>
            </a:pPr>
            <a:r>
              <a:rPr lang="en-US" sz="5600" b="1" dirty="0">
                <a:solidFill>
                  <a:srgbClr val="FFFFFF"/>
                </a:solidFill>
                <a:latin typeface="Georgia" pitchFamily="34" charset="0"/>
                <a:ea typeface="Georgia" pitchFamily="34" charset="-122"/>
                <a:cs typeface="Georgia" pitchFamily="34" charset="-120"/>
              </a:rPr>
              <a:t>Connect with us.</a:t>
            </a:r>
            <a:endParaRPr lang="en-US" sz="5600" dirty="0"/>
          </a:p>
        </p:txBody>
      </p:sp>
      <p:sp>
        <p:nvSpPr>
          <p:cNvPr id="5" name="Text 3"/>
          <p:cNvSpPr/>
          <p:nvPr/>
        </p:nvSpPr>
        <p:spPr>
          <a:xfrm>
            <a:off x="640080" y="2240280"/>
            <a:ext cx="10972800" cy="640080"/>
          </a:xfrm>
          <a:prstGeom prst="rect">
            <a:avLst/>
          </a:prstGeom>
          <a:noFill/>
          <a:ln/>
        </p:spPr>
        <p:txBody>
          <a:bodyPr wrap="square" lIns="0" tIns="0" rIns="0" bIns="0" rtlCol="0" anchor="ctr"/>
          <a:lstStyle/>
          <a:p>
            <a:pPr marL="0" indent="0">
              <a:buNone/>
            </a:pPr>
            <a:r>
              <a:rPr lang="en-US" sz="2400" i="1" dirty="0">
                <a:solidFill>
                  <a:srgbClr val="CEB888"/>
                </a:solidFill>
                <a:latin typeface="Georgia" pitchFamily="34" charset="0"/>
                <a:ea typeface="Georgia" pitchFamily="34" charset="-122"/>
                <a:cs typeface="Georgia" pitchFamily="34" charset="-120"/>
              </a:rPr>
              <a:t>Lead nursing's next era at FSU.</a:t>
            </a:r>
            <a:endParaRPr lang="en-US" sz="2400" dirty="0"/>
          </a:p>
        </p:txBody>
      </p:sp>
      <p:sp>
        <p:nvSpPr>
          <p:cNvPr id="6" name="Shape 4"/>
          <p:cNvSpPr/>
          <p:nvPr/>
        </p:nvSpPr>
        <p:spPr>
          <a:xfrm>
            <a:off x="640080" y="3291840"/>
            <a:ext cx="5349240" cy="2331720"/>
          </a:xfrm>
          <a:prstGeom prst="rect">
            <a:avLst/>
          </a:prstGeom>
          <a:solidFill>
            <a:srgbClr val="5A1F2E"/>
          </a:solidFill>
          <a:ln w="12700">
            <a:solidFill>
              <a:srgbClr val="5A1F2E"/>
            </a:solidFill>
            <a:prstDash val="solid"/>
          </a:ln>
        </p:spPr>
        <p:txBody>
          <a:bodyPr/>
          <a:lstStyle/>
          <a:p>
            <a:endParaRPr lang="en-US"/>
          </a:p>
        </p:txBody>
      </p:sp>
      <p:sp>
        <p:nvSpPr>
          <p:cNvPr id="7" name="Shape 5"/>
          <p:cNvSpPr/>
          <p:nvPr/>
        </p:nvSpPr>
        <p:spPr>
          <a:xfrm>
            <a:off x="640080" y="3291840"/>
            <a:ext cx="5349240" cy="91440"/>
          </a:xfrm>
          <a:prstGeom prst="rect">
            <a:avLst/>
          </a:prstGeom>
          <a:solidFill>
            <a:srgbClr val="CEB888"/>
          </a:solidFill>
          <a:ln w="12700">
            <a:solidFill>
              <a:srgbClr val="CEB888"/>
            </a:solidFill>
            <a:prstDash val="solid"/>
          </a:ln>
        </p:spPr>
        <p:txBody>
          <a:bodyPr/>
          <a:lstStyle/>
          <a:p>
            <a:endParaRPr lang="en-US"/>
          </a:p>
        </p:txBody>
      </p:sp>
      <p:sp>
        <p:nvSpPr>
          <p:cNvPr id="8" name="Text 6"/>
          <p:cNvSpPr/>
          <p:nvPr/>
        </p:nvSpPr>
        <p:spPr>
          <a:xfrm>
            <a:off x="868680" y="3520440"/>
            <a:ext cx="5074920" cy="274320"/>
          </a:xfrm>
          <a:prstGeom prst="rect">
            <a:avLst/>
          </a:prstGeom>
          <a:noFill/>
          <a:ln/>
        </p:spPr>
        <p:txBody>
          <a:bodyPr wrap="square" lIns="0" tIns="0" rIns="0" bIns="0" rtlCol="0" anchor="ctr"/>
          <a:lstStyle/>
          <a:p>
            <a:pPr marL="0" indent="0">
              <a:buNone/>
            </a:pPr>
            <a:r>
              <a:rPr lang="en-US" sz="1100" b="1" kern="0" spc="300" dirty="0">
                <a:solidFill>
                  <a:srgbClr val="CEB888"/>
                </a:solidFill>
                <a:latin typeface="Calibri" pitchFamily="34" charset="0"/>
                <a:ea typeface="Calibri" pitchFamily="34" charset="-122"/>
                <a:cs typeface="Calibri" pitchFamily="34" charset="-120"/>
              </a:rPr>
              <a:t>AI APPLICATIONS IN HEALTH CARE TRACK</a:t>
            </a:r>
            <a:endParaRPr lang="en-US" sz="1100" dirty="0"/>
          </a:p>
        </p:txBody>
      </p:sp>
      <p:sp>
        <p:nvSpPr>
          <p:cNvPr id="9" name="Text 7"/>
          <p:cNvSpPr/>
          <p:nvPr/>
        </p:nvSpPr>
        <p:spPr>
          <a:xfrm>
            <a:off x="868680" y="3840480"/>
            <a:ext cx="5074920" cy="411480"/>
          </a:xfrm>
          <a:prstGeom prst="rect">
            <a:avLst/>
          </a:prstGeom>
          <a:noFill/>
          <a:ln/>
        </p:spPr>
        <p:txBody>
          <a:bodyPr wrap="square" lIns="0" tIns="0" rIns="0" bIns="0"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Delaney W. La Rosa, EdD, MSN Ed., RN</a:t>
            </a:r>
            <a:endParaRPr lang="en-US" sz="1800" dirty="0"/>
          </a:p>
        </p:txBody>
      </p:sp>
      <p:sp>
        <p:nvSpPr>
          <p:cNvPr id="10" name="Text 8"/>
          <p:cNvSpPr/>
          <p:nvPr/>
        </p:nvSpPr>
        <p:spPr>
          <a:xfrm>
            <a:off x="868680" y="4251960"/>
            <a:ext cx="5074920" cy="640080"/>
          </a:xfrm>
          <a:prstGeom prst="rect">
            <a:avLst/>
          </a:prstGeom>
          <a:noFill/>
          <a:ln/>
        </p:spPr>
        <p:txBody>
          <a:bodyPr wrap="square" lIns="0" tIns="0" rIns="0" bIns="0" rtlCol="0" anchor="ctr"/>
          <a:lstStyle/>
          <a:p>
            <a:pPr marL="0" indent="0">
              <a:buNone/>
            </a:pPr>
            <a:r>
              <a:rPr lang="en-US" sz="1200" dirty="0">
                <a:solidFill>
                  <a:srgbClr val="CEB888"/>
                </a:solidFill>
                <a:latin typeface="Calibri" pitchFamily="34" charset="0"/>
                <a:ea typeface="Calibri" pitchFamily="34" charset="-122"/>
                <a:cs typeface="Calibri" pitchFamily="34" charset="-120"/>
              </a:rPr>
              <a:t>AI Track Coordinator</a:t>
            </a:r>
            <a:endParaRPr lang="en-US" sz="1200" dirty="0"/>
          </a:p>
          <a:p>
            <a:pPr marL="0" indent="0">
              <a:buNone/>
            </a:pPr>
            <a:r>
              <a:rPr lang="en-US" sz="1200" dirty="0">
                <a:solidFill>
                  <a:srgbClr val="CEB888"/>
                </a:solidFill>
                <a:latin typeface="Calibri" pitchFamily="34" charset="0"/>
                <a:ea typeface="Calibri" pitchFamily="34" charset="-122"/>
                <a:cs typeface="Calibri" pitchFamily="34" charset="-120"/>
              </a:rPr>
              <a:t>Teaching Professor of AI in Healthcare</a:t>
            </a:r>
            <a:endParaRPr lang="en-US" sz="1200" dirty="0"/>
          </a:p>
        </p:txBody>
      </p:sp>
      <p:pic>
        <p:nvPicPr>
          <p:cNvPr id="11" name="Image 0" descr="preencoded.png"/>
          <p:cNvPicPr>
            <a:picLocks noChangeAspect="1"/>
          </p:cNvPicPr>
          <p:nvPr/>
        </p:nvPicPr>
        <p:blipFill>
          <a:blip r:embed="rId3"/>
          <a:stretch>
            <a:fillRect/>
          </a:stretch>
        </p:blipFill>
        <p:spPr>
          <a:xfrm>
            <a:off x="868680" y="5074920"/>
            <a:ext cx="274320" cy="274320"/>
          </a:xfrm>
          <a:prstGeom prst="rect">
            <a:avLst/>
          </a:prstGeom>
        </p:spPr>
      </p:pic>
      <p:sp>
        <p:nvSpPr>
          <p:cNvPr id="12" name="Text 9"/>
          <p:cNvSpPr/>
          <p:nvPr/>
        </p:nvSpPr>
        <p:spPr>
          <a:xfrm>
            <a:off x="1280160" y="5074920"/>
            <a:ext cx="4709160" cy="27432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dwl25b@fsu.edu</a:t>
            </a:r>
            <a:endParaRPr lang="en-US" sz="1400" dirty="0"/>
          </a:p>
        </p:txBody>
      </p:sp>
      <p:sp>
        <p:nvSpPr>
          <p:cNvPr id="13" name="Shape 10"/>
          <p:cNvSpPr/>
          <p:nvPr/>
        </p:nvSpPr>
        <p:spPr>
          <a:xfrm>
            <a:off x="6199632" y="3291840"/>
            <a:ext cx="5349240" cy="2331720"/>
          </a:xfrm>
          <a:prstGeom prst="rect">
            <a:avLst/>
          </a:prstGeom>
          <a:solidFill>
            <a:srgbClr val="5A1F2E"/>
          </a:solidFill>
          <a:ln w="12700">
            <a:solidFill>
              <a:srgbClr val="5A1F2E"/>
            </a:solidFill>
            <a:prstDash val="solid"/>
          </a:ln>
        </p:spPr>
        <p:txBody>
          <a:bodyPr/>
          <a:lstStyle/>
          <a:p>
            <a:endParaRPr lang="en-US"/>
          </a:p>
        </p:txBody>
      </p:sp>
      <p:sp>
        <p:nvSpPr>
          <p:cNvPr id="14" name="Shape 11"/>
          <p:cNvSpPr/>
          <p:nvPr/>
        </p:nvSpPr>
        <p:spPr>
          <a:xfrm>
            <a:off x="6199632" y="3291840"/>
            <a:ext cx="5349240" cy="91440"/>
          </a:xfrm>
          <a:prstGeom prst="rect">
            <a:avLst/>
          </a:prstGeom>
          <a:solidFill>
            <a:srgbClr val="CEB888"/>
          </a:solidFill>
          <a:ln w="12700">
            <a:solidFill>
              <a:srgbClr val="CEB888"/>
            </a:solidFill>
            <a:prstDash val="solid"/>
          </a:ln>
        </p:spPr>
        <p:txBody>
          <a:bodyPr/>
          <a:lstStyle/>
          <a:p>
            <a:endParaRPr lang="en-US"/>
          </a:p>
        </p:txBody>
      </p:sp>
      <p:sp>
        <p:nvSpPr>
          <p:cNvPr id="15" name="Text 12"/>
          <p:cNvSpPr/>
          <p:nvPr/>
        </p:nvSpPr>
        <p:spPr>
          <a:xfrm>
            <a:off x="6428232" y="3520440"/>
            <a:ext cx="5074920" cy="274320"/>
          </a:xfrm>
          <a:prstGeom prst="rect">
            <a:avLst/>
          </a:prstGeom>
          <a:noFill/>
          <a:ln/>
        </p:spPr>
        <p:txBody>
          <a:bodyPr wrap="square" lIns="0" tIns="0" rIns="0" bIns="0" rtlCol="0" anchor="ctr"/>
          <a:lstStyle/>
          <a:p>
            <a:pPr marL="0" indent="0">
              <a:buNone/>
            </a:pPr>
            <a:r>
              <a:rPr lang="en-US" sz="1100" b="1" kern="0" spc="300" dirty="0">
                <a:solidFill>
                  <a:srgbClr val="CEB888"/>
                </a:solidFill>
                <a:latin typeface="Calibri" pitchFamily="34" charset="0"/>
                <a:ea typeface="Calibri" pitchFamily="34" charset="-122"/>
                <a:cs typeface="Calibri" pitchFamily="34" charset="-120"/>
              </a:rPr>
              <a:t>NURSING EDUCATION TRACK</a:t>
            </a:r>
            <a:endParaRPr lang="en-US" sz="1100" dirty="0"/>
          </a:p>
        </p:txBody>
      </p:sp>
      <p:sp>
        <p:nvSpPr>
          <p:cNvPr id="16" name="Text 13"/>
          <p:cNvSpPr/>
          <p:nvPr/>
        </p:nvSpPr>
        <p:spPr>
          <a:xfrm>
            <a:off x="6428232" y="3840480"/>
            <a:ext cx="5074920" cy="411480"/>
          </a:xfrm>
          <a:prstGeom prst="rect">
            <a:avLst/>
          </a:prstGeom>
          <a:noFill/>
          <a:ln/>
        </p:spPr>
        <p:txBody>
          <a:bodyPr wrap="square" lIns="0" tIns="0" rIns="0" bIns="0"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Stacy Wheeler, DNP, RN</a:t>
            </a:r>
            <a:endParaRPr lang="en-US" sz="1800" dirty="0"/>
          </a:p>
        </p:txBody>
      </p:sp>
      <p:sp>
        <p:nvSpPr>
          <p:cNvPr id="17" name="Text 14"/>
          <p:cNvSpPr/>
          <p:nvPr/>
        </p:nvSpPr>
        <p:spPr>
          <a:xfrm>
            <a:off x="6428232" y="4251960"/>
            <a:ext cx="5074920" cy="640080"/>
          </a:xfrm>
          <a:prstGeom prst="rect">
            <a:avLst/>
          </a:prstGeom>
          <a:noFill/>
          <a:ln/>
        </p:spPr>
        <p:txBody>
          <a:bodyPr wrap="square" lIns="0" tIns="0" rIns="0" bIns="0" rtlCol="0" anchor="ctr"/>
          <a:lstStyle/>
          <a:p>
            <a:pPr marL="0" indent="0">
              <a:buNone/>
            </a:pPr>
            <a:r>
              <a:rPr lang="en-US" sz="1200" dirty="0">
                <a:solidFill>
                  <a:srgbClr val="CEB888"/>
                </a:solidFill>
                <a:latin typeface="Calibri" pitchFamily="34" charset="0"/>
                <a:ea typeface="Calibri" pitchFamily="34" charset="-122"/>
                <a:cs typeface="Calibri" pitchFamily="34" charset="-120"/>
              </a:rPr>
              <a:t>MSN Program Director</a:t>
            </a:r>
            <a:endParaRPr lang="en-US" sz="1200" dirty="0"/>
          </a:p>
          <a:p>
            <a:pPr marL="0" indent="0">
              <a:buNone/>
            </a:pPr>
            <a:r>
              <a:rPr lang="en-US" sz="1200" dirty="0">
                <a:solidFill>
                  <a:srgbClr val="CEB888"/>
                </a:solidFill>
                <a:latin typeface="Calibri" pitchFamily="34" charset="0"/>
                <a:ea typeface="Calibri" pitchFamily="34" charset="-122"/>
                <a:cs typeface="Calibri" pitchFamily="34" charset="-120"/>
              </a:rPr>
              <a:t>Nursing Education Track Coordinator</a:t>
            </a:r>
            <a:endParaRPr lang="en-US" sz="1200" dirty="0"/>
          </a:p>
        </p:txBody>
      </p:sp>
      <p:pic>
        <p:nvPicPr>
          <p:cNvPr id="18" name="Image 1" descr="preencoded.png"/>
          <p:cNvPicPr>
            <a:picLocks noChangeAspect="1"/>
          </p:cNvPicPr>
          <p:nvPr/>
        </p:nvPicPr>
        <p:blipFill>
          <a:blip r:embed="rId3"/>
          <a:stretch>
            <a:fillRect/>
          </a:stretch>
        </p:blipFill>
        <p:spPr>
          <a:xfrm>
            <a:off x="6428232" y="5074920"/>
            <a:ext cx="274320" cy="274320"/>
          </a:xfrm>
          <a:prstGeom prst="rect">
            <a:avLst/>
          </a:prstGeom>
        </p:spPr>
      </p:pic>
      <p:sp>
        <p:nvSpPr>
          <p:cNvPr id="19" name="Text 15"/>
          <p:cNvSpPr/>
          <p:nvPr/>
        </p:nvSpPr>
        <p:spPr>
          <a:xfrm>
            <a:off x="6839712" y="5074920"/>
            <a:ext cx="4709160" cy="27432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swheeler@fsu.edu</a:t>
            </a:r>
            <a:endParaRPr lang="en-US" sz="1400" dirty="0"/>
          </a:p>
        </p:txBody>
      </p:sp>
      <p:sp>
        <p:nvSpPr>
          <p:cNvPr id="20" name="Shape 16"/>
          <p:cNvSpPr/>
          <p:nvPr/>
        </p:nvSpPr>
        <p:spPr>
          <a:xfrm>
            <a:off x="0" y="6126480"/>
            <a:ext cx="12191695" cy="731520"/>
          </a:xfrm>
          <a:prstGeom prst="rect">
            <a:avLst/>
          </a:prstGeom>
          <a:solidFill>
            <a:srgbClr val="CEB888"/>
          </a:solidFill>
          <a:ln w="12700">
            <a:solidFill>
              <a:srgbClr val="CEB888"/>
            </a:solidFill>
            <a:prstDash val="solid"/>
          </a:ln>
        </p:spPr>
        <p:txBody>
          <a:bodyPr/>
          <a:lstStyle/>
          <a:p>
            <a:endParaRPr lang="en-US"/>
          </a:p>
        </p:txBody>
      </p:sp>
      <p:sp>
        <p:nvSpPr>
          <p:cNvPr id="21" name="Text 17"/>
          <p:cNvSpPr/>
          <p:nvPr/>
        </p:nvSpPr>
        <p:spPr>
          <a:xfrm>
            <a:off x="457200" y="6199632"/>
            <a:ext cx="8686800" cy="594360"/>
          </a:xfrm>
          <a:prstGeom prst="rect">
            <a:avLst/>
          </a:prstGeom>
          <a:noFill/>
          <a:ln/>
        </p:spPr>
        <p:txBody>
          <a:bodyPr wrap="square" lIns="0" tIns="0" rIns="0" bIns="0" rtlCol="0" anchor="ctr"/>
          <a:lstStyle/>
          <a:p>
            <a:pPr marL="0" indent="0">
              <a:buNone/>
            </a:pPr>
            <a:r>
              <a:rPr lang="en-US" sz="1600" b="1" dirty="0">
                <a:solidFill>
                  <a:srgbClr val="3D1320"/>
                </a:solidFill>
                <a:latin typeface="Georgia" pitchFamily="34" charset="0"/>
                <a:ea typeface="Georgia" pitchFamily="34" charset="-122"/>
                <a:cs typeface="Georgia" pitchFamily="34" charset="-120"/>
              </a:rPr>
              <a:t>Learn more and apply at  nursing.fsu.edu/master-science-nursing</a:t>
            </a:r>
            <a:endParaRPr lang="en-US" sz="1600" dirty="0"/>
          </a:p>
        </p:txBody>
      </p:sp>
      <p:sp>
        <p:nvSpPr>
          <p:cNvPr id="22" name="Text 18"/>
          <p:cNvSpPr/>
          <p:nvPr/>
        </p:nvSpPr>
        <p:spPr>
          <a:xfrm>
            <a:off x="6858000" y="6199632"/>
            <a:ext cx="5029200" cy="594360"/>
          </a:xfrm>
          <a:prstGeom prst="rect">
            <a:avLst/>
          </a:prstGeom>
          <a:noFill/>
          <a:ln/>
        </p:spPr>
        <p:txBody>
          <a:bodyPr wrap="square" lIns="0" tIns="0" rIns="0" bIns="0" rtlCol="0" anchor="ctr"/>
          <a:lstStyle/>
          <a:p>
            <a:pPr marL="0" indent="0" algn="r">
              <a:buNone/>
            </a:pPr>
            <a:r>
              <a:rPr lang="en-US" sz="1100" i="1" dirty="0">
                <a:solidFill>
                  <a:srgbClr val="3D1320"/>
                </a:solidFill>
                <a:latin typeface="Calibri" pitchFamily="34" charset="0"/>
                <a:ea typeface="Calibri" pitchFamily="34" charset="-122"/>
                <a:cs typeface="Calibri" pitchFamily="34" charset="-120"/>
              </a:rPr>
              <a:t>Graduate advising  |  General inquiries  |  Information sessions</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3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PROGRAM AT A GLANCE</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Built for working nurses across the country.</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502920" y="1783080"/>
            <a:ext cx="2697480" cy="2331720"/>
          </a:xfrm>
          <a:prstGeom prst="rect">
            <a:avLst/>
          </a:prstGeom>
          <a:solidFill>
            <a:srgbClr val="FFFFFF"/>
          </a:solidFill>
          <a:ln w="9525">
            <a:solidFill>
              <a:srgbClr val="E5DED1"/>
            </a:solidFill>
            <a:prstDash val="solid"/>
          </a:ln>
        </p:spPr>
        <p:txBody>
          <a:bodyPr/>
          <a:lstStyle/>
          <a:p>
            <a:endParaRPr lang="en-US"/>
          </a:p>
        </p:txBody>
      </p:sp>
      <p:sp>
        <p:nvSpPr>
          <p:cNvPr id="11" name="Shape 9"/>
          <p:cNvSpPr/>
          <p:nvPr/>
        </p:nvSpPr>
        <p:spPr>
          <a:xfrm>
            <a:off x="502920" y="1783080"/>
            <a:ext cx="2697480" cy="91440"/>
          </a:xfrm>
          <a:prstGeom prst="rect">
            <a:avLst/>
          </a:prstGeom>
          <a:solidFill>
            <a:srgbClr val="CEB888"/>
          </a:solidFill>
          <a:ln w="12700">
            <a:solidFill>
              <a:srgbClr val="CEB888"/>
            </a:solidFill>
            <a:prstDash val="solid"/>
          </a:ln>
        </p:spPr>
        <p:txBody>
          <a:bodyPr/>
          <a:lstStyle/>
          <a:p>
            <a:endParaRPr lang="en-US"/>
          </a:p>
        </p:txBody>
      </p:sp>
      <p:sp>
        <p:nvSpPr>
          <p:cNvPr id="12" name="Text 10"/>
          <p:cNvSpPr/>
          <p:nvPr/>
        </p:nvSpPr>
        <p:spPr>
          <a:xfrm>
            <a:off x="685800" y="2057400"/>
            <a:ext cx="2331720" cy="1051560"/>
          </a:xfrm>
          <a:prstGeom prst="rect">
            <a:avLst/>
          </a:prstGeom>
          <a:noFill/>
          <a:ln/>
        </p:spPr>
        <p:txBody>
          <a:bodyPr wrap="square" lIns="0" tIns="0" rIns="0" bIns="0" rtlCol="0" anchor="ctr"/>
          <a:lstStyle/>
          <a:p>
            <a:pPr marL="0" indent="0" algn="l">
              <a:buNone/>
            </a:pPr>
            <a:r>
              <a:rPr lang="en-US" sz="3600" b="1" dirty="0">
                <a:solidFill>
                  <a:srgbClr val="782F40"/>
                </a:solidFill>
                <a:latin typeface="Georgia" pitchFamily="34" charset="0"/>
                <a:ea typeface="Georgia" pitchFamily="34" charset="-122"/>
                <a:cs typeface="Georgia" pitchFamily="34" charset="-120"/>
              </a:rPr>
              <a:t>Online</a:t>
            </a:r>
            <a:endParaRPr lang="en-US" sz="3600" dirty="0"/>
          </a:p>
        </p:txBody>
      </p:sp>
      <p:sp>
        <p:nvSpPr>
          <p:cNvPr id="13" name="Text 11"/>
          <p:cNvSpPr/>
          <p:nvPr/>
        </p:nvSpPr>
        <p:spPr>
          <a:xfrm>
            <a:off x="685800" y="3154680"/>
            <a:ext cx="2331720" cy="365760"/>
          </a:xfrm>
          <a:prstGeom prst="rect">
            <a:avLst/>
          </a:prstGeom>
          <a:noFill/>
          <a:ln/>
        </p:spPr>
        <p:txBody>
          <a:bodyPr wrap="square" lIns="0" tIns="0" rIns="0" bIns="0" rtlCol="0" anchor="ctr"/>
          <a:lstStyle/>
          <a:p>
            <a:pPr marL="0" indent="0">
              <a:buNone/>
            </a:pPr>
            <a:r>
              <a:rPr lang="en-US" sz="1400" b="1" dirty="0">
                <a:solidFill>
                  <a:srgbClr val="1F1A1A"/>
                </a:solidFill>
                <a:latin typeface="Calibri" pitchFamily="34" charset="0"/>
                <a:ea typeface="Calibri" pitchFamily="34" charset="-122"/>
                <a:cs typeface="Calibri" pitchFamily="34" charset="-120"/>
              </a:rPr>
              <a:t>Fully online program</a:t>
            </a:r>
            <a:endParaRPr lang="en-US" sz="1400" dirty="0"/>
          </a:p>
        </p:txBody>
      </p:sp>
      <p:sp>
        <p:nvSpPr>
          <p:cNvPr id="14" name="Text 12"/>
          <p:cNvSpPr/>
          <p:nvPr/>
        </p:nvSpPr>
        <p:spPr>
          <a:xfrm>
            <a:off x="685800" y="3520440"/>
            <a:ext cx="2331720" cy="54864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Primarily asynchronous, with scheduled live touchpoints in select courses.</a:t>
            </a:r>
            <a:endParaRPr lang="en-US" sz="1100" dirty="0"/>
          </a:p>
        </p:txBody>
      </p:sp>
      <p:sp>
        <p:nvSpPr>
          <p:cNvPr id="15" name="Shape 13"/>
          <p:cNvSpPr/>
          <p:nvPr/>
        </p:nvSpPr>
        <p:spPr>
          <a:xfrm>
            <a:off x="3401568" y="1783080"/>
            <a:ext cx="2697480" cy="2331720"/>
          </a:xfrm>
          <a:prstGeom prst="rect">
            <a:avLst/>
          </a:prstGeom>
          <a:solidFill>
            <a:srgbClr val="FFFFFF"/>
          </a:solidFill>
          <a:ln w="9525">
            <a:solidFill>
              <a:srgbClr val="E5DED1"/>
            </a:solidFill>
            <a:prstDash val="solid"/>
          </a:ln>
        </p:spPr>
        <p:txBody>
          <a:bodyPr/>
          <a:lstStyle/>
          <a:p>
            <a:endParaRPr lang="en-US"/>
          </a:p>
        </p:txBody>
      </p:sp>
      <p:sp>
        <p:nvSpPr>
          <p:cNvPr id="16" name="Shape 14"/>
          <p:cNvSpPr/>
          <p:nvPr/>
        </p:nvSpPr>
        <p:spPr>
          <a:xfrm>
            <a:off x="3401568" y="1783080"/>
            <a:ext cx="2697480" cy="91440"/>
          </a:xfrm>
          <a:prstGeom prst="rect">
            <a:avLst/>
          </a:prstGeom>
          <a:solidFill>
            <a:srgbClr val="CEB888"/>
          </a:solidFill>
          <a:ln w="12700">
            <a:solidFill>
              <a:srgbClr val="CEB888"/>
            </a:solidFill>
            <a:prstDash val="solid"/>
          </a:ln>
        </p:spPr>
        <p:txBody>
          <a:bodyPr/>
          <a:lstStyle/>
          <a:p>
            <a:endParaRPr lang="en-US"/>
          </a:p>
        </p:txBody>
      </p:sp>
      <p:sp>
        <p:nvSpPr>
          <p:cNvPr id="17" name="Text 15"/>
          <p:cNvSpPr/>
          <p:nvPr/>
        </p:nvSpPr>
        <p:spPr>
          <a:xfrm>
            <a:off x="3584448" y="2057400"/>
            <a:ext cx="2331720" cy="1051560"/>
          </a:xfrm>
          <a:prstGeom prst="rect">
            <a:avLst/>
          </a:prstGeom>
          <a:noFill/>
          <a:ln/>
        </p:spPr>
        <p:txBody>
          <a:bodyPr wrap="square" lIns="0" tIns="0" rIns="0" bIns="0" rtlCol="0" anchor="ctr"/>
          <a:lstStyle/>
          <a:p>
            <a:pPr marL="0" indent="0" algn="l">
              <a:buNone/>
            </a:pPr>
            <a:r>
              <a:rPr lang="en-US" sz="5600" b="1" dirty="0">
                <a:solidFill>
                  <a:srgbClr val="782F40"/>
                </a:solidFill>
                <a:latin typeface="Georgia" pitchFamily="34" charset="0"/>
                <a:ea typeface="Georgia" pitchFamily="34" charset="-122"/>
                <a:cs typeface="Georgia" pitchFamily="34" charset="-120"/>
              </a:rPr>
              <a:t>40</a:t>
            </a:r>
            <a:endParaRPr lang="en-US" sz="5600" dirty="0"/>
          </a:p>
        </p:txBody>
      </p:sp>
      <p:sp>
        <p:nvSpPr>
          <p:cNvPr id="18" name="Text 16"/>
          <p:cNvSpPr/>
          <p:nvPr/>
        </p:nvSpPr>
        <p:spPr>
          <a:xfrm>
            <a:off x="3584448" y="3154680"/>
            <a:ext cx="2331720" cy="365760"/>
          </a:xfrm>
          <a:prstGeom prst="rect">
            <a:avLst/>
          </a:prstGeom>
          <a:noFill/>
          <a:ln/>
        </p:spPr>
        <p:txBody>
          <a:bodyPr wrap="square" lIns="0" tIns="0" rIns="0" bIns="0" rtlCol="0" anchor="ctr"/>
          <a:lstStyle/>
          <a:p>
            <a:pPr marL="0" indent="0">
              <a:buNone/>
            </a:pPr>
            <a:r>
              <a:rPr lang="en-US" sz="1400" b="1" dirty="0">
                <a:solidFill>
                  <a:srgbClr val="1F1A1A"/>
                </a:solidFill>
                <a:latin typeface="Calibri" pitchFamily="34" charset="0"/>
                <a:ea typeface="Calibri" pitchFamily="34" charset="-122"/>
                <a:cs typeface="Calibri" pitchFamily="34" charset="-120"/>
              </a:rPr>
              <a:t>Credit hours</a:t>
            </a:r>
            <a:endParaRPr lang="en-US" sz="1400" dirty="0"/>
          </a:p>
        </p:txBody>
      </p:sp>
      <p:sp>
        <p:nvSpPr>
          <p:cNvPr id="19" name="Text 17"/>
          <p:cNvSpPr/>
          <p:nvPr/>
        </p:nvSpPr>
        <p:spPr>
          <a:xfrm>
            <a:off x="3584448" y="3520440"/>
            <a:ext cx="2331720" cy="54864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Aligned to AACN advanced-level master's competencies.</a:t>
            </a:r>
            <a:endParaRPr lang="en-US" sz="1100" dirty="0"/>
          </a:p>
        </p:txBody>
      </p:sp>
      <p:sp>
        <p:nvSpPr>
          <p:cNvPr id="20" name="Shape 18"/>
          <p:cNvSpPr/>
          <p:nvPr/>
        </p:nvSpPr>
        <p:spPr>
          <a:xfrm>
            <a:off x="6300216" y="1783080"/>
            <a:ext cx="2697480" cy="2331720"/>
          </a:xfrm>
          <a:prstGeom prst="rect">
            <a:avLst/>
          </a:prstGeom>
          <a:solidFill>
            <a:srgbClr val="FFFFFF"/>
          </a:solidFill>
          <a:ln w="9525">
            <a:solidFill>
              <a:srgbClr val="E5DED1"/>
            </a:solidFill>
            <a:prstDash val="solid"/>
          </a:ln>
        </p:spPr>
        <p:txBody>
          <a:bodyPr/>
          <a:lstStyle/>
          <a:p>
            <a:endParaRPr lang="en-US"/>
          </a:p>
        </p:txBody>
      </p:sp>
      <p:sp>
        <p:nvSpPr>
          <p:cNvPr id="21" name="Shape 19"/>
          <p:cNvSpPr/>
          <p:nvPr/>
        </p:nvSpPr>
        <p:spPr>
          <a:xfrm>
            <a:off x="6300216" y="1783080"/>
            <a:ext cx="2697480" cy="91440"/>
          </a:xfrm>
          <a:prstGeom prst="rect">
            <a:avLst/>
          </a:prstGeom>
          <a:solidFill>
            <a:srgbClr val="CEB888"/>
          </a:solidFill>
          <a:ln w="12700">
            <a:solidFill>
              <a:srgbClr val="CEB888"/>
            </a:solidFill>
            <a:prstDash val="solid"/>
          </a:ln>
        </p:spPr>
        <p:txBody>
          <a:bodyPr/>
          <a:lstStyle/>
          <a:p>
            <a:endParaRPr lang="en-US"/>
          </a:p>
        </p:txBody>
      </p:sp>
      <p:sp>
        <p:nvSpPr>
          <p:cNvPr id="22" name="Text 20"/>
          <p:cNvSpPr/>
          <p:nvPr/>
        </p:nvSpPr>
        <p:spPr>
          <a:xfrm>
            <a:off x="6483096" y="2057400"/>
            <a:ext cx="2331720" cy="1051560"/>
          </a:xfrm>
          <a:prstGeom prst="rect">
            <a:avLst/>
          </a:prstGeom>
          <a:noFill/>
          <a:ln/>
        </p:spPr>
        <p:txBody>
          <a:bodyPr wrap="square" lIns="0" tIns="0" rIns="0" bIns="0" rtlCol="0" anchor="ctr"/>
          <a:lstStyle/>
          <a:p>
            <a:pPr marL="0" indent="0" algn="l">
              <a:buNone/>
            </a:pPr>
            <a:r>
              <a:rPr lang="en-US" sz="5600" b="1" dirty="0">
                <a:solidFill>
                  <a:srgbClr val="782F40"/>
                </a:solidFill>
                <a:latin typeface="Georgia" pitchFamily="34" charset="0"/>
                <a:ea typeface="Georgia" pitchFamily="34" charset="-122"/>
                <a:cs typeface="Georgia" pitchFamily="34" charset="-120"/>
              </a:rPr>
              <a:t>500</a:t>
            </a:r>
            <a:endParaRPr lang="en-US" sz="5600" dirty="0"/>
          </a:p>
        </p:txBody>
      </p:sp>
      <p:sp>
        <p:nvSpPr>
          <p:cNvPr id="23" name="Text 21"/>
          <p:cNvSpPr/>
          <p:nvPr/>
        </p:nvSpPr>
        <p:spPr>
          <a:xfrm>
            <a:off x="6483096" y="3154680"/>
            <a:ext cx="2331720" cy="365760"/>
          </a:xfrm>
          <a:prstGeom prst="rect">
            <a:avLst/>
          </a:prstGeom>
          <a:noFill/>
          <a:ln/>
        </p:spPr>
        <p:txBody>
          <a:bodyPr wrap="square" lIns="0" tIns="0" rIns="0" bIns="0" rtlCol="0" anchor="ctr"/>
          <a:lstStyle/>
          <a:p>
            <a:pPr marL="0" indent="0">
              <a:buNone/>
            </a:pPr>
            <a:r>
              <a:rPr lang="en-US" sz="1400" b="1" dirty="0">
                <a:solidFill>
                  <a:srgbClr val="1F1A1A"/>
                </a:solidFill>
                <a:latin typeface="Calibri" pitchFamily="34" charset="0"/>
                <a:ea typeface="Calibri" pitchFamily="34" charset="-122"/>
                <a:cs typeface="Calibri" pitchFamily="34" charset="-120"/>
              </a:rPr>
              <a:t>Applied practicum hours</a:t>
            </a:r>
            <a:endParaRPr lang="en-US" sz="1400" dirty="0"/>
          </a:p>
        </p:txBody>
      </p:sp>
      <p:sp>
        <p:nvSpPr>
          <p:cNvPr id="24" name="Text 22"/>
          <p:cNvSpPr/>
          <p:nvPr/>
        </p:nvSpPr>
        <p:spPr>
          <a:xfrm>
            <a:off x="6483096" y="3520440"/>
            <a:ext cx="2331720" cy="54864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Track-aligned scholarly project and practicum work.</a:t>
            </a:r>
            <a:endParaRPr lang="en-US" sz="1100" dirty="0"/>
          </a:p>
        </p:txBody>
      </p:sp>
      <p:sp>
        <p:nvSpPr>
          <p:cNvPr id="25" name="Shape 23"/>
          <p:cNvSpPr/>
          <p:nvPr/>
        </p:nvSpPr>
        <p:spPr>
          <a:xfrm>
            <a:off x="9198864" y="1783080"/>
            <a:ext cx="2697480" cy="2331720"/>
          </a:xfrm>
          <a:prstGeom prst="rect">
            <a:avLst/>
          </a:prstGeom>
          <a:solidFill>
            <a:srgbClr val="FFFFFF"/>
          </a:solidFill>
          <a:ln w="9525">
            <a:solidFill>
              <a:srgbClr val="E5DED1"/>
            </a:solidFill>
            <a:prstDash val="solid"/>
          </a:ln>
        </p:spPr>
        <p:txBody>
          <a:bodyPr/>
          <a:lstStyle/>
          <a:p>
            <a:endParaRPr lang="en-US"/>
          </a:p>
        </p:txBody>
      </p:sp>
      <p:sp>
        <p:nvSpPr>
          <p:cNvPr id="26" name="Shape 24"/>
          <p:cNvSpPr/>
          <p:nvPr/>
        </p:nvSpPr>
        <p:spPr>
          <a:xfrm>
            <a:off x="9198864" y="1783080"/>
            <a:ext cx="2697480" cy="91440"/>
          </a:xfrm>
          <a:prstGeom prst="rect">
            <a:avLst/>
          </a:prstGeom>
          <a:solidFill>
            <a:srgbClr val="CEB888"/>
          </a:solidFill>
          <a:ln w="12700">
            <a:solidFill>
              <a:srgbClr val="CEB888"/>
            </a:solidFill>
            <a:prstDash val="solid"/>
          </a:ln>
        </p:spPr>
        <p:txBody>
          <a:bodyPr/>
          <a:lstStyle/>
          <a:p>
            <a:endParaRPr lang="en-US"/>
          </a:p>
        </p:txBody>
      </p:sp>
      <p:sp>
        <p:nvSpPr>
          <p:cNvPr id="27" name="Text 25"/>
          <p:cNvSpPr/>
          <p:nvPr/>
        </p:nvSpPr>
        <p:spPr>
          <a:xfrm>
            <a:off x="9381744" y="2057400"/>
            <a:ext cx="2331720" cy="1051560"/>
          </a:xfrm>
          <a:prstGeom prst="rect">
            <a:avLst/>
          </a:prstGeom>
          <a:noFill/>
          <a:ln/>
        </p:spPr>
        <p:txBody>
          <a:bodyPr wrap="square" lIns="0" tIns="0" rIns="0" bIns="0" rtlCol="0" anchor="ctr"/>
          <a:lstStyle/>
          <a:p>
            <a:pPr marL="0" indent="0" algn="l">
              <a:buNone/>
            </a:pPr>
            <a:r>
              <a:rPr lang="en-US" sz="5600" b="1" dirty="0">
                <a:solidFill>
                  <a:srgbClr val="782F40"/>
                </a:solidFill>
                <a:latin typeface="Georgia" pitchFamily="34" charset="0"/>
                <a:ea typeface="Georgia" pitchFamily="34" charset="-122"/>
                <a:cs typeface="Georgia" pitchFamily="34" charset="-120"/>
              </a:rPr>
              <a:t>2</a:t>
            </a:r>
            <a:endParaRPr lang="en-US" sz="5600" dirty="0"/>
          </a:p>
        </p:txBody>
      </p:sp>
      <p:sp>
        <p:nvSpPr>
          <p:cNvPr id="28" name="Text 26"/>
          <p:cNvSpPr/>
          <p:nvPr/>
        </p:nvSpPr>
        <p:spPr>
          <a:xfrm>
            <a:off x="9381744" y="3154680"/>
            <a:ext cx="2331720" cy="365760"/>
          </a:xfrm>
          <a:prstGeom prst="rect">
            <a:avLst/>
          </a:prstGeom>
          <a:noFill/>
          <a:ln/>
        </p:spPr>
        <p:txBody>
          <a:bodyPr wrap="square" lIns="0" tIns="0" rIns="0" bIns="0" rtlCol="0" anchor="ctr"/>
          <a:lstStyle/>
          <a:p>
            <a:pPr marL="0" indent="0">
              <a:buNone/>
            </a:pPr>
            <a:r>
              <a:rPr lang="en-US" sz="1400" b="1" dirty="0">
                <a:solidFill>
                  <a:srgbClr val="1F1A1A"/>
                </a:solidFill>
                <a:latin typeface="Calibri" pitchFamily="34" charset="0"/>
                <a:ea typeface="Calibri" pitchFamily="34" charset="-122"/>
                <a:cs typeface="Calibri" pitchFamily="34" charset="-120"/>
              </a:rPr>
              <a:t>Future-shaping tracks</a:t>
            </a:r>
            <a:endParaRPr lang="en-US" sz="1400" dirty="0"/>
          </a:p>
        </p:txBody>
      </p:sp>
      <p:sp>
        <p:nvSpPr>
          <p:cNvPr id="29" name="Text 27"/>
          <p:cNvSpPr/>
          <p:nvPr/>
        </p:nvSpPr>
        <p:spPr>
          <a:xfrm>
            <a:off x="9381744" y="3520440"/>
            <a:ext cx="2331720" cy="54864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AI Applications in Health Care and Nursing Education.</a:t>
            </a:r>
            <a:endParaRPr lang="en-US" sz="1100" dirty="0"/>
          </a:p>
        </p:txBody>
      </p:sp>
      <p:sp>
        <p:nvSpPr>
          <p:cNvPr id="30" name="Shape 28"/>
          <p:cNvSpPr/>
          <p:nvPr/>
        </p:nvSpPr>
        <p:spPr>
          <a:xfrm>
            <a:off x="457200" y="4526280"/>
            <a:ext cx="11277295" cy="1691640"/>
          </a:xfrm>
          <a:prstGeom prst="rect">
            <a:avLst/>
          </a:prstGeom>
          <a:solidFill>
            <a:srgbClr val="3D1320"/>
          </a:solidFill>
          <a:ln w="12700">
            <a:solidFill>
              <a:srgbClr val="3D1320"/>
            </a:solidFill>
            <a:prstDash val="solid"/>
          </a:ln>
        </p:spPr>
        <p:txBody>
          <a:bodyPr/>
          <a:lstStyle/>
          <a:p>
            <a:endParaRPr lang="en-US"/>
          </a:p>
        </p:txBody>
      </p:sp>
      <p:sp>
        <p:nvSpPr>
          <p:cNvPr id="31" name="Text 29"/>
          <p:cNvSpPr/>
          <p:nvPr/>
        </p:nvSpPr>
        <p:spPr>
          <a:xfrm>
            <a:off x="777240" y="4663440"/>
            <a:ext cx="4572000" cy="274320"/>
          </a:xfrm>
          <a:prstGeom prst="rect">
            <a:avLst/>
          </a:prstGeom>
          <a:noFill/>
          <a:ln/>
        </p:spPr>
        <p:txBody>
          <a:bodyPr wrap="square" lIns="0" tIns="0" rIns="0" bIns="0" rtlCol="0" anchor="ctr"/>
          <a:lstStyle/>
          <a:p>
            <a:pPr marL="0" indent="0">
              <a:buNone/>
            </a:pPr>
            <a:r>
              <a:rPr lang="en-US" sz="1000" b="1" kern="0" spc="400" dirty="0">
                <a:solidFill>
                  <a:srgbClr val="CEB888"/>
                </a:solidFill>
                <a:latin typeface="Calibri" pitchFamily="34" charset="0"/>
                <a:ea typeface="Calibri" pitchFamily="34" charset="-122"/>
                <a:cs typeface="Calibri" pitchFamily="34" charset="-120"/>
              </a:rPr>
              <a:t>PACING OPTIONS</a:t>
            </a:r>
            <a:endParaRPr lang="en-US" sz="1000" dirty="0"/>
          </a:p>
        </p:txBody>
      </p:sp>
      <p:sp>
        <p:nvSpPr>
          <p:cNvPr id="32" name="Text 30"/>
          <p:cNvSpPr/>
          <p:nvPr/>
        </p:nvSpPr>
        <p:spPr>
          <a:xfrm>
            <a:off x="777240" y="4937760"/>
            <a:ext cx="10515600" cy="50292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Full-time, four semesters  |  Part-time, seven semesters</a:t>
            </a:r>
            <a:endParaRPr lang="en-US" sz="2200" dirty="0"/>
          </a:p>
        </p:txBody>
      </p:sp>
      <p:sp>
        <p:nvSpPr>
          <p:cNvPr id="33" name="Text 31"/>
          <p:cNvSpPr/>
          <p:nvPr/>
        </p:nvSpPr>
        <p:spPr>
          <a:xfrm>
            <a:off x="777240" y="5440680"/>
            <a:ext cx="10515600" cy="731520"/>
          </a:xfrm>
          <a:prstGeom prst="rect">
            <a:avLst/>
          </a:prstGeom>
          <a:noFill/>
          <a:ln/>
        </p:spPr>
        <p:txBody>
          <a:bodyPr wrap="square" lIns="0" tIns="0" rIns="0" bIns="0" rtlCol="0" anchor="ctr"/>
          <a:lstStyle/>
          <a:p>
            <a:pPr marL="0" indent="0">
              <a:buNone/>
            </a:pPr>
            <a:r>
              <a:rPr lang="en-US" sz="1300" dirty="0">
                <a:solidFill>
                  <a:srgbClr val="CEB888"/>
                </a:solidFill>
                <a:latin typeface="Calibri" pitchFamily="34" charset="0"/>
                <a:ea typeface="Calibri" pitchFamily="34" charset="-122"/>
                <a:cs typeface="Calibri" pitchFamily="34" charset="-120"/>
              </a:rPr>
              <a:t>Cohort-based learning, structured advising, and faculty-led practicum mentorship throughout. Multiple admission cycles each year with Fall and Spring entry points available.</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4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DESIGNED FOR WORKING NURSES</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Built around your shifts and your goals.</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457200" y="1828800"/>
            <a:ext cx="4572000" cy="4297680"/>
          </a:xfrm>
          <a:prstGeom prst="rect">
            <a:avLst/>
          </a:prstGeom>
          <a:solidFill>
            <a:srgbClr val="782F40"/>
          </a:solidFill>
          <a:ln w="12700">
            <a:solidFill>
              <a:srgbClr val="782F40"/>
            </a:solidFill>
            <a:prstDash val="solid"/>
          </a:ln>
        </p:spPr>
        <p:txBody>
          <a:bodyPr/>
          <a:lstStyle/>
          <a:p>
            <a:endParaRPr lang="en-US"/>
          </a:p>
        </p:txBody>
      </p:sp>
      <p:sp>
        <p:nvSpPr>
          <p:cNvPr id="11" name="Text 9"/>
          <p:cNvSpPr/>
          <p:nvPr/>
        </p:nvSpPr>
        <p:spPr>
          <a:xfrm>
            <a:off x="640080" y="1691640"/>
            <a:ext cx="914400" cy="1188720"/>
          </a:xfrm>
          <a:prstGeom prst="rect">
            <a:avLst/>
          </a:prstGeom>
          <a:noFill/>
          <a:ln/>
        </p:spPr>
        <p:txBody>
          <a:bodyPr wrap="square" lIns="0" tIns="0" rIns="0" bIns="0" rtlCol="0" anchor="ctr"/>
          <a:lstStyle/>
          <a:p>
            <a:pPr marL="0" indent="0">
              <a:buNone/>
            </a:pPr>
            <a:r>
              <a:rPr lang="en-US" sz="8800" b="1" dirty="0">
                <a:solidFill>
                  <a:srgbClr val="CEB888"/>
                </a:solidFill>
                <a:latin typeface="Georgia" pitchFamily="34" charset="0"/>
                <a:ea typeface="Georgia" pitchFamily="34" charset="-122"/>
                <a:cs typeface="Georgia" pitchFamily="34" charset="-120"/>
              </a:rPr>
              <a:t>“</a:t>
            </a:r>
            <a:endParaRPr lang="en-US" sz="8800" dirty="0"/>
          </a:p>
        </p:txBody>
      </p:sp>
      <p:sp>
        <p:nvSpPr>
          <p:cNvPr id="12" name="Text 10"/>
          <p:cNvSpPr/>
          <p:nvPr/>
        </p:nvSpPr>
        <p:spPr>
          <a:xfrm>
            <a:off x="777240" y="2606040"/>
            <a:ext cx="4023360" cy="1737360"/>
          </a:xfrm>
          <a:prstGeom prst="rect">
            <a:avLst/>
          </a:prstGeom>
          <a:noFill/>
          <a:ln/>
        </p:spPr>
        <p:txBody>
          <a:bodyPr wrap="square" lIns="0" tIns="0" rIns="0" bIns="0" rtlCol="0" anchor="ctr"/>
          <a:lstStyle/>
          <a:p>
            <a:pPr marL="0" indent="0">
              <a:lnSpc>
                <a:spcPct val="110000"/>
              </a:lnSpc>
              <a:buNone/>
            </a:pPr>
            <a:r>
              <a:rPr lang="en-US" sz="2400" b="1" i="1" dirty="0">
                <a:solidFill>
                  <a:srgbClr val="FFFFFF"/>
                </a:solidFill>
                <a:latin typeface="Georgia" pitchFamily="34" charset="0"/>
                <a:ea typeface="Georgia" pitchFamily="34" charset="-122"/>
                <a:cs typeface="Georgia" pitchFamily="34" charset="-120"/>
              </a:rPr>
              <a:t>Continue working. Apply your learning where you already lead.</a:t>
            </a:r>
            <a:endParaRPr lang="en-US" sz="2400" dirty="0"/>
          </a:p>
        </p:txBody>
      </p:sp>
      <p:sp>
        <p:nvSpPr>
          <p:cNvPr id="13" name="Text 11"/>
          <p:cNvSpPr/>
          <p:nvPr/>
        </p:nvSpPr>
        <p:spPr>
          <a:xfrm>
            <a:off x="777240" y="4572000"/>
            <a:ext cx="4023360" cy="1371600"/>
          </a:xfrm>
          <a:prstGeom prst="rect">
            <a:avLst/>
          </a:prstGeom>
          <a:noFill/>
          <a:ln/>
        </p:spPr>
        <p:txBody>
          <a:bodyPr wrap="square" lIns="0" tIns="0" rIns="0" bIns="0" rtlCol="0" anchor="ctr"/>
          <a:lstStyle/>
          <a:p>
            <a:pPr marL="0" indent="0">
              <a:buNone/>
            </a:pPr>
            <a:r>
              <a:rPr lang="en-US" sz="1300" dirty="0">
                <a:solidFill>
                  <a:srgbClr val="CEB888"/>
                </a:solidFill>
                <a:latin typeface="Calibri" pitchFamily="34" charset="0"/>
                <a:ea typeface="Calibri" pitchFamily="34" charset="-122"/>
                <a:cs typeface="Calibri" pitchFamily="34" charset="-120"/>
              </a:rPr>
              <a:t>Coursework is primarily asynchronous, with scheduled live touchpoints in select courses for collaboration, presentations, and faculty connection.</a:t>
            </a:r>
            <a:endParaRPr lang="en-US" sz="1300" dirty="0"/>
          </a:p>
        </p:txBody>
      </p:sp>
      <p:sp>
        <p:nvSpPr>
          <p:cNvPr id="14" name="Shape 12"/>
          <p:cNvSpPr/>
          <p:nvPr/>
        </p:nvSpPr>
        <p:spPr>
          <a:xfrm>
            <a:off x="5349240" y="1828800"/>
            <a:ext cx="6400800" cy="960120"/>
          </a:xfrm>
          <a:prstGeom prst="rect">
            <a:avLst/>
          </a:prstGeom>
          <a:solidFill>
            <a:srgbClr val="F7F2E8"/>
          </a:solidFill>
          <a:ln w="6350">
            <a:solidFill>
              <a:srgbClr val="E5DED1"/>
            </a:solidFill>
            <a:prstDash val="solid"/>
          </a:ln>
        </p:spPr>
        <p:txBody>
          <a:bodyPr/>
          <a:lstStyle/>
          <a:p>
            <a:endParaRPr lang="en-US"/>
          </a:p>
        </p:txBody>
      </p:sp>
      <p:sp>
        <p:nvSpPr>
          <p:cNvPr id="15" name="Shape 13"/>
          <p:cNvSpPr/>
          <p:nvPr/>
        </p:nvSpPr>
        <p:spPr>
          <a:xfrm>
            <a:off x="5349240" y="1828800"/>
            <a:ext cx="73152" cy="960120"/>
          </a:xfrm>
          <a:prstGeom prst="rect">
            <a:avLst/>
          </a:prstGeom>
          <a:solidFill>
            <a:srgbClr val="CEB888"/>
          </a:solidFill>
          <a:ln w="12700">
            <a:solidFill>
              <a:srgbClr val="CEB888"/>
            </a:solidFill>
            <a:prstDash val="solid"/>
          </a:ln>
        </p:spPr>
        <p:txBody>
          <a:bodyPr/>
          <a:lstStyle/>
          <a:p>
            <a:endParaRPr lang="en-US"/>
          </a:p>
        </p:txBody>
      </p:sp>
      <p:pic>
        <p:nvPicPr>
          <p:cNvPr id="16" name="Image 0" descr="preencoded.png"/>
          <p:cNvPicPr>
            <a:picLocks noChangeAspect="1"/>
          </p:cNvPicPr>
          <p:nvPr/>
        </p:nvPicPr>
        <p:blipFill>
          <a:blip r:embed="rId3"/>
          <a:stretch>
            <a:fillRect/>
          </a:stretch>
        </p:blipFill>
        <p:spPr>
          <a:xfrm>
            <a:off x="5532120" y="2011680"/>
            <a:ext cx="502920" cy="502920"/>
          </a:xfrm>
          <a:prstGeom prst="rect">
            <a:avLst/>
          </a:prstGeom>
        </p:spPr>
      </p:pic>
      <p:sp>
        <p:nvSpPr>
          <p:cNvPr id="17" name="Text 14"/>
          <p:cNvSpPr/>
          <p:nvPr/>
        </p:nvSpPr>
        <p:spPr>
          <a:xfrm>
            <a:off x="6172200" y="1938528"/>
            <a:ext cx="548640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Online with structured rhythm</a:t>
            </a:r>
            <a:endParaRPr lang="en-US" sz="1400" dirty="0"/>
          </a:p>
        </p:txBody>
      </p:sp>
      <p:sp>
        <p:nvSpPr>
          <p:cNvPr id="18" name="Text 15"/>
          <p:cNvSpPr/>
          <p:nvPr/>
        </p:nvSpPr>
        <p:spPr>
          <a:xfrm>
            <a:off x="6172200" y="2286000"/>
            <a:ext cx="5486400" cy="502920"/>
          </a:xfrm>
          <a:prstGeom prst="rect">
            <a:avLst/>
          </a:prstGeom>
          <a:noFill/>
          <a:ln/>
        </p:spPr>
        <p:txBody>
          <a:bodyPr wrap="square" lIns="0" tIns="0" rIns="0" bIns="0" rtlCol="0" anchor="ctr"/>
          <a:lstStyle/>
          <a:p>
            <a:pPr marL="0" indent="0">
              <a:buNone/>
            </a:pPr>
            <a:r>
              <a:rPr lang="en-US" sz="1150" dirty="0">
                <a:solidFill>
                  <a:srgbClr val="4A4344"/>
                </a:solidFill>
                <a:latin typeface="Calibri" pitchFamily="34" charset="0"/>
                <a:ea typeface="Calibri" pitchFamily="34" charset="-122"/>
                <a:cs typeface="Calibri" pitchFamily="34" charset="-120"/>
              </a:rPr>
              <a:t>Plan your week around your shifts. Async core, live touchpoints when they add value.</a:t>
            </a:r>
            <a:endParaRPr lang="en-US" sz="1150" dirty="0"/>
          </a:p>
        </p:txBody>
      </p:sp>
      <p:sp>
        <p:nvSpPr>
          <p:cNvPr id="19" name="Shape 16"/>
          <p:cNvSpPr/>
          <p:nvPr/>
        </p:nvSpPr>
        <p:spPr>
          <a:xfrm>
            <a:off x="5349240" y="2907792"/>
            <a:ext cx="6400800" cy="960120"/>
          </a:xfrm>
          <a:prstGeom prst="rect">
            <a:avLst/>
          </a:prstGeom>
          <a:solidFill>
            <a:srgbClr val="F7F2E8"/>
          </a:solidFill>
          <a:ln w="6350">
            <a:solidFill>
              <a:srgbClr val="E5DED1"/>
            </a:solidFill>
            <a:prstDash val="solid"/>
          </a:ln>
        </p:spPr>
        <p:txBody>
          <a:bodyPr/>
          <a:lstStyle/>
          <a:p>
            <a:endParaRPr lang="en-US"/>
          </a:p>
        </p:txBody>
      </p:sp>
      <p:sp>
        <p:nvSpPr>
          <p:cNvPr id="20" name="Shape 17"/>
          <p:cNvSpPr/>
          <p:nvPr/>
        </p:nvSpPr>
        <p:spPr>
          <a:xfrm>
            <a:off x="5349240" y="2907792"/>
            <a:ext cx="73152" cy="960120"/>
          </a:xfrm>
          <a:prstGeom prst="rect">
            <a:avLst/>
          </a:prstGeom>
          <a:solidFill>
            <a:srgbClr val="CEB888"/>
          </a:solidFill>
          <a:ln w="12700">
            <a:solidFill>
              <a:srgbClr val="CEB888"/>
            </a:solidFill>
            <a:prstDash val="solid"/>
          </a:ln>
        </p:spPr>
        <p:txBody>
          <a:bodyPr/>
          <a:lstStyle/>
          <a:p>
            <a:endParaRPr lang="en-US"/>
          </a:p>
        </p:txBody>
      </p:sp>
      <p:pic>
        <p:nvPicPr>
          <p:cNvPr id="21" name="Image 1" descr="preencoded.png"/>
          <p:cNvPicPr>
            <a:picLocks noChangeAspect="1"/>
          </p:cNvPicPr>
          <p:nvPr/>
        </p:nvPicPr>
        <p:blipFill>
          <a:blip r:embed="rId4"/>
          <a:stretch>
            <a:fillRect/>
          </a:stretch>
        </p:blipFill>
        <p:spPr>
          <a:xfrm>
            <a:off x="5532120" y="3090672"/>
            <a:ext cx="502920" cy="502920"/>
          </a:xfrm>
          <a:prstGeom prst="rect">
            <a:avLst/>
          </a:prstGeom>
        </p:spPr>
      </p:pic>
      <p:sp>
        <p:nvSpPr>
          <p:cNvPr id="22" name="Text 18"/>
          <p:cNvSpPr/>
          <p:nvPr/>
        </p:nvSpPr>
        <p:spPr>
          <a:xfrm>
            <a:off x="6172200" y="3017520"/>
            <a:ext cx="548640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Faculty mentorship by track</a:t>
            </a:r>
            <a:endParaRPr lang="en-US" sz="1400" dirty="0"/>
          </a:p>
        </p:txBody>
      </p:sp>
      <p:sp>
        <p:nvSpPr>
          <p:cNvPr id="23" name="Text 19"/>
          <p:cNvSpPr/>
          <p:nvPr/>
        </p:nvSpPr>
        <p:spPr>
          <a:xfrm>
            <a:off x="6172200" y="3364992"/>
            <a:ext cx="5486400" cy="502920"/>
          </a:xfrm>
          <a:prstGeom prst="rect">
            <a:avLst/>
          </a:prstGeom>
          <a:noFill/>
          <a:ln/>
        </p:spPr>
        <p:txBody>
          <a:bodyPr wrap="square" lIns="0" tIns="0" rIns="0" bIns="0" rtlCol="0" anchor="ctr"/>
          <a:lstStyle/>
          <a:p>
            <a:pPr marL="0" indent="0">
              <a:buNone/>
            </a:pPr>
            <a:r>
              <a:rPr lang="en-US" sz="1150" dirty="0">
                <a:solidFill>
                  <a:srgbClr val="4A4344"/>
                </a:solidFill>
                <a:latin typeface="Calibri" pitchFamily="34" charset="0"/>
                <a:ea typeface="Calibri" pitchFamily="34" charset="-122"/>
                <a:cs typeface="Calibri" pitchFamily="34" charset="-120"/>
              </a:rPr>
              <a:t>Your track coordinator is your direct faculty mentor for course planning and project work.</a:t>
            </a:r>
            <a:endParaRPr lang="en-US" sz="1150" dirty="0"/>
          </a:p>
        </p:txBody>
      </p:sp>
      <p:sp>
        <p:nvSpPr>
          <p:cNvPr id="24" name="Shape 20"/>
          <p:cNvSpPr/>
          <p:nvPr/>
        </p:nvSpPr>
        <p:spPr>
          <a:xfrm>
            <a:off x="5349240" y="3986784"/>
            <a:ext cx="6400800" cy="960120"/>
          </a:xfrm>
          <a:prstGeom prst="rect">
            <a:avLst/>
          </a:prstGeom>
          <a:solidFill>
            <a:srgbClr val="F7F2E8"/>
          </a:solidFill>
          <a:ln w="6350">
            <a:solidFill>
              <a:srgbClr val="E5DED1"/>
            </a:solidFill>
            <a:prstDash val="solid"/>
          </a:ln>
        </p:spPr>
        <p:txBody>
          <a:bodyPr/>
          <a:lstStyle/>
          <a:p>
            <a:endParaRPr lang="en-US"/>
          </a:p>
        </p:txBody>
      </p:sp>
      <p:sp>
        <p:nvSpPr>
          <p:cNvPr id="25" name="Shape 21"/>
          <p:cNvSpPr/>
          <p:nvPr/>
        </p:nvSpPr>
        <p:spPr>
          <a:xfrm>
            <a:off x="5349240" y="3986784"/>
            <a:ext cx="73152" cy="960120"/>
          </a:xfrm>
          <a:prstGeom prst="rect">
            <a:avLst/>
          </a:prstGeom>
          <a:solidFill>
            <a:srgbClr val="CEB888"/>
          </a:solidFill>
          <a:ln w="12700">
            <a:solidFill>
              <a:srgbClr val="CEB888"/>
            </a:solidFill>
            <a:prstDash val="solid"/>
          </a:ln>
        </p:spPr>
        <p:txBody>
          <a:bodyPr/>
          <a:lstStyle/>
          <a:p>
            <a:endParaRPr lang="en-US"/>
          </a:p>
        </p:txBody>
      </p:sp>
      <p:pic>
        <p:nvPicPr>
          <p:cNvPr id="26" name="Image 2" descr="preencoded.png"/>
          <p:cNvPicPr>
            <a:picLocks noChangeAspect="1"/>
          </p:cNvPicPr>
          <p:nvPr/>
        </p:nvPicPr>
        <p:blipFill>
          <a:blip r:embed="rId5"/>
          <a:stretch>
            <a:fillRect/>
          </a:stretch>
        </p:blipFill>
        <p:spPr>
          <a:xfrm>
            <a:off x="5532120" y="4169664"/>
            <a:ext cx="502920" cy="502920"/>
          </a:xfrm>
          <a:prstGeom prst="rect">
            <a:avLst/>
          </a:prstGeom>
        </p:spPr>
      </p:pic>
      <p:sp>
        <p:nvSpPr>
          <p:cNvPr id="27" name="Text 22"/>
          <p:cNvSpPr/>
          <p:nvPr/>
        </p:nvSpPr>
        <p:spPr>
          <a:xfrm>
            <a:off x="6172200" y="4096512"/>
            <a:ext cx="548640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Personalized practicum</a:t>
            </a:r>
            <a:endParaRPr lang="en-US" sz="1400" dirty="0"/>
          </a:p>
        </p:txBody>
      </p:sp>
      <p:sp>
        <p:nvSpPr>
          <p:cNvPr id="28" name="Text 23"/>
          <p:cNvSpPr/>
          <p:nvPr/>
        </p:nvSpPr>
        <p:spPr>
          <a:xfrm>
            <a:off x="6172200" y="4443984"/>
            <a:ext cx="5486400" cy="502920"/>
          </a:xfrm>
          <a:prstGeom prst="rect">
            <a:avLst/>
          </a:prstGeom>
          <a:noFill/>
          <a:ln/>
        </p:spPr>
        <p:txBody>
          <a:bodyPr wrap="square" lIns="0" tIns="0" rIns="0" bIns="0" rtlCol="0" anchor="ctr"/>
          <a:lstStyle/>
          <a:p>
            <a:pPr marL="0" indent="0">
              <a:buNone/>
            </a:pPr>
            <a:r>
              <a:rPr lang="en-US" sz="1150" dirty="0">
                <a:solidFill>
                  <a:srgbClr val="4A4344"/>
                </a:solidFill>
                <a:latin typeface="Calibri" pitchFamily="34" charset="0"/>
                <a:ea typeface="Calibri" pitchFamily="34" charset="-122"/>
                <a:cs typeface="Calibri" pitchFamily="34" charset="-120"/>
              </a:rPr>
              <a:t>Practicum experiences tailored to your career goals, location, and specialty interests.</a:t>
            </a:r>
            <a:endParaRPr lang="en-US" sz="1150" dirty="0"/>
          </a:p>
        </p:txBody>
      </p:sp>
      <p:sp>
        <p:nvSpPr>
          <p:cNvPr id="29" name="Shape 24"/>
          <p:cNvSpPr/>
          <p:nvPr/>
        </p:nvSpPr>
        <p:spPr>
          <a:xfrm>
            <a:off x="5349240" y="5065776"/>
            <a:ext cx="6400800" cy="960120"/>
          </a:xfrm>
          <a:prstGeom prst="rect">
            <a:avLst/>
          </a:prstGeom>
          <a:solidFill>
            <a:srgbClr val="F7F2E8"/>
          </a:solidFill>
          <a:ln w="6350">
            <a:solidFill>
              <a:srgbClr val="E5DED1"/>
            </a:solidFill>
            <a:prstDash val="solid"/>
          </a:ln>
        </p:spPr>
        <p:txBody>
          <a:bodyPr/>
          <a:lstStyle/>
          <a:p>
            <a:endParaRPr lang="en-US"/>
          </a:p>
        </p:txBody>
      </p:sp>
      <p:sp>
        <p:nvSpPr>
          <p:cNvPr id="30" name="Shape 25"/>
          <p:cNvSpPr/>
          <p:nvPr/>
        </p:nvSpPr>
        <p:spPr>
          <a:xfrm>
            <a:off x="5349240" y="5065776"/>
            <a:ext cx="73152" cy="960120"/>
          </a:xfrm>
          <a:prstGeom prst="rect">
            <a:avLst/>
          </a:prstGeom>
          <a:solidFill>
            <a:srgbClr val="CEB888"/>
          </a:solidFill>
          <a:ln w="12700">
            <a:solidFill>
              <a:srgbClr val="CEB888"/>
            </a:solidFill>
            <a:prstDash val="solid"/>
          </a:ln>
        </p:spPr>
        <p:txBody>
          <a:bodyPr/>
          <a:lstStyle/>
          <a:p>
            <a:endParaRPr lang="en-US"/>
          </a:p>
        </p:txBody>
      </p:sp>
      <p:pic>
        <p:nvPicPr>
          <p:cNvPr id="31" name="Image 3" descr="preencoded.png"/>
          <p:cNvPicPr>
            <a:picLocks noChangeAspect="1"/>
          </p:cNvPicPr>
          <p:nvPr/>
        </p:nvPicPr>
        <p:blipFill>
          <a:blip r:embed="rId6"/>
          <a:stretch>
            <a:fillRect/>
          </a:stretch>
        </p:blipFill>
        <p:spPr>
          <a:xfrm>
            <a:off x="5532120" y="5248656"/>
            <a:ext cx="502920" cy="502920"/>
          </a:xfrm>
          <a:prstGeom prst="rect">
            <a:avLst/>
          </a:prstGeom>
        </p:spPr>
      </p:pic>
      <p:sp>
        <p:nvSpPr>
          <p:cNvPr id="32" name="Text 26"/>
          <p:cNvSpPr/>
          <p:nvPr/>
        </p:nvSpPr>
        <p:spPr>
          <a:xfrm>
            <a:off x="6172200" y="5175504"/>
            <a:ext cx="548640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Pathways beyond the MSN</a:t>
            </a:r>
            <a:endParaRPr lang="en-US" sz="1400" dirty="0"/>
          </a:p>
        </p:txBody>
      </p:sp>
      <p:sp>
        <p:nvSpPr>
          <p:cNvPr id="33" name="Text 27"/>
          <p:cNvSpPr/>
          <p:nvPr/>
        </p:nvSpPr>
        <p:spPr>
          <a:xfrm>
            <a:off x="6172200" y="5522976"/>
            <a:ext cx="5486400" cy="502920"/>
          </a:xfrm>
          <a:prstGeom prst="rect">
            <a:avLst/>
          </a:prstGeom>
          <a:noFill/>
          <a:ln/>
        </p:spPr>
        <p:txBody>
          <a:bodyPr wrap="square" lIns="0" tIns="0" rIns="0" bIns="0" rtlCol="0" anchor="ctr"/>
          <a:lstStyle/>
          <a:p>
            <a:pPr marL="0" indent="0">
              <a:buNone/>
            </a:pPr>
            <a:r>
              <a:rPr lang="en-US" sz="1150" dirty="0">
                <a:solidFill>
                  <a:srgbClr val="4A4344"/>
                </a:solidFill>
                <a:latin typeface="Calibri" pitchFamily="34" charset="0"/>
                <a:ea typeface="Calibri" pitchFamily="34" charset="-122"/>
                <a:cs typeface="Calibri" pitchFamily="34" charset="-120"/>
              </a:rPr>
              <a:t>Foundation for post-master's certificates and DNP, EdD, or PhD study.</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5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CHOOSE YOUR TRACK</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Two future-shaping concentrations. One MSN.</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457200" y="1828800"/>
            <a:ext cx="5541264" cy="4297680"/>
          </a:xfrm>
          <a:prstGeom prst="rect">
            <a:avLst/>
          </a:prstGeom>
          <a:solidFill>
            <a:srgbClr val="782F40"/>
          </a:solidFill>
          <a:ln w="12700">
            <a:solidFill>
              <a:srgbClr val="782F40"/>
            </a:solidFill>
            <a:prstDash val="solid"/>
          </a:ln>
        </p:spPr>
        <p:txBody>
          <a:bodyPr/>
          <a:lstStyle/>
          <a:p>
            <a:endParaRPr lang="en-US"/>
          </a:p>
        </p:txBody>
      </p:sp>
      <p:sp>
        <p:nvSpPr>
          <p:cNvPr id="11" name="Shape 9"/>
          <p:cNvSpPr/>
          <p:nvPr/>
        </p:nvSpPr>
        <p:spPr>
          <a:xfrm>
            <a:off x="457200" y="1828800"/>
            <a:ext cx="5541264" cy="109728"/>
          </a:xfrm>
          <a:prstGeom prst="rect">
            <a:avLst/>
          </a:prstGeom>
          <a:solidFill>
            <a:srgbClr val="CEB888"/>
          </a:solidFill>
          <a:ln w="12700">
            <a:solidFill>
              <a:srgbClr val="CEB888"/>
            </a:solidFill>
            <a:prstDash val="solid"/>
          </a:ln>
        </p:spPr>
        <p:txBody>
          <a:bodyPr/>
          <a:lstStyle/>
          <a:p>
            <a:endParaRPr lang="en-US"/>
          </a:p>
        </p:txBody>
      </p:sp>
      <p:pic>
        <p:nvPicPr>
          <p:cNvPr id="12" name="Image 0" descr="preencoded.png"/>
          <p:cNvPicPr>
            <a:picLocks noChangeAspect="1"/>
          </p:cNvPicPr>
          <p:nvPr/>
        </p:nvPicPr>
        <p:blipFill>
          <a:blip r:embed="rId3"/>
          <a:stretch>
            <a:fillRect/>
          </a:stretch>
        </p:blipFill>
        <p:spPr>
          <a:xfrm>
            <a:off x="777240" y="2286000"/>
            <a:ext cx="777240" cy="777240"/>
          </a:xfrm>
          <a:prstGeom prst="rect">
            <a:avLst/>
          </a:prstGeom>
        </p:spPr>
      </p:pic>
      <p:sp>
        <p:nvSpPr>
          <p:cNvPr id="13" name="Text 10"/>
          <p:cNvSpPr/>
          <p:nvPr/>
        </p:nvSpPr>
        <p:spPr>
          <a:xfrm>
            <a:off x="777240" y="3154680"/>
            <a:ext cx="3657600" cy="274320"/>
          </a:xfrm>
          <a:prstGeom prst="rect">
            <a:avLst/>
          </a:prstGeom>
          <a:noFill/>
          <a:ln/>
        </p:spPr>
        <p:txBody>
          <a:bodyPr wrap="square" lIns="0" tIns="0" rIns="0" bIns="0" rtlCol="0" anchor="ctr"/>
          <a:lstStyle/>
          <a:p>
            <a:pPr marL="0" indent="0">
              <a:buNone/>
            </a:pPr>
            <a:r>
              <a:rPr lang="en-US" sz="1100" b="1" kern="0" spc="400" dirty="0">
                <a:solidFill>
                  <a:srgbClr val="CEB888"/>
                </a:solidFill>
                <a:latin typeface="Calibri" pitchFamily="34" charset="0"/>
                <a:ea typeface="Calibri" pitchFamily="34" charset="-122"/>
                <a:cs typeface="Calibri" pitchFamily="34" charset="-120"/>
              </a:rPr>
              <a:t>TRACK 01</a:t>
            </a:r>
            <a:endParaRPr lang="en-US" sz="1100" dirty="0"/>
          </a:p>
        </p:txBody>
      </p:sp>
      <p:sp>
        <p:nvSpPr>
          <p:cNvPr id="14" name="Text 11"/>
          <p:cNvSpPr/>
          <p:nvPr/>
        </p:nvSpPr>
        <p:spPr>
          <a:xfrm>
            <a:off x="777240" y="3429000"/>
            <a:ext cx="4937760" cy="1188720"/>
          </a:xfrm>
          <a:prstGeom prst="rect">
            <a:avLst/>
          </a:prstGeom>
          <a:noFill/>
          <a:ln/>
        </p:spPr>
        <p:txBody>
          <a:bodyPr wrap="square" lIns="0" tIns="0" rIns="0" bIns="0" rtlCol="0" anchor="ctr"/>
          <a:lstStyle/>
          <a:p>
            <a:pPr marL="0" indent="0">
              <a:lnSpc>
                <a:spcPct val="100000"/>
              </a:lnSpc>
              <a:buNone/>
            </a:pPr>
            <a:r>
              <a:rPr lang="en-US" sz="2800" b="1" dirty="0">
                <a:solidFill>
                  <a:srgbClr val="FFFFFF"/>
                </a:solidFill>
                <a:latin typeface="Georgia" pitchFamily="34" charset="0"/>
                <a:ea typeface="Georgia" pitchFamily="34" charset="-122"/>
                <a:cs typeface="Georgia" pitchFamily="34" charset="-120"/>
              </a:rPr>
              <a:t>AI Applications in</a:t>
            </a:r>
            <a:endParaRPr lang="en-US" sz="2800" dirty="0"/>
          </a:p>
          <a:p>
            <a:pPr marL="0" indent="0">
              <a:lnSpc>
                <a:spcPct val="100000"/>
              </a:lnSpc>
              <a:buNone/>
            </a:pPr>
            <a:r>
              <a:rPr lang="en-US" sz="2800" b="1" dirty="0">
                <a:solidFill>
                  <a:srgbClr val="FFFFFF"/>
                </a:solidFill>
                <a:latin typeface="Georgia" pitchFamily="34" charset="0"/>
                <a:ea typeface="Georgia" pitchFamily="34" charset="-122"/>
                <a:cs typeface="Georgia" pitchFamily="34" charset="-120"/>
              </a:rPr>
              <a:t>Healthcare</a:t>
            </a:r>
            <a:endParaRPr lang="en-US" sz="2800" dirty="0"/>
          </a:p>
        </p:txBody>
      </p:sp>
      <p:sp>
        <p:nvSpPr>
          <p:cNvPr id="15" name="Text 12"/>
          <p:cNvSpPr/>
          <p:nvPr/>
        </p:nvSpPr>
        <p:spPr>
          <a:xfrm>
            <a:off x="777240" y="4617720"/>
            <a:ext cx="4937760" cy="118872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Lead the responsible adoption of AI in clinical, operational, educational, and innovation settings. Evaluate AI tools, identify bias and safety risks, support workflow integration, and protect clinical judgment.</a:t>
            </a:r>
            <a:endParaRPr lang="en-US" sz="1200" dirty="0"/>
          </a:p>
        </p:txBody>
      </p:sp>
      <p:sp>
        <p:nvSpPr>
          <p:cNvPr id="16" name="Text 13"/>
          <p:cNvSpPr/>
          <p:nvPr/>
        </p:nvSpPr>
        <p:spPr>
          <a:xfrm>
            <a:off x="777240" y="5623560"/>
            <a:ext cx="4937760" cy="365760"/>
          </a:xfrm>
          <a:prstGeom prst="rect">
            <a:avLst/>
          </a:prstGeom>
          <a:noFill/>
          <a:ln/>
        </p:spPr>
        <p:txBody>
          <a:bodyPr wrap="square" lIns="0" tIns="0" rIns="0" bIns="0" rtlCol="0" anchor="ctr"/>
          <a:lstStyle/>
          <a:p>
            <a:pPr marL="0" indent="0">
              <a:buNone/>
            </a:pPr>
            <a:r>
              <a:rPr lang="en-US" sz="1300" b="1" i="1" dirty="0">
                <a:solidFill>
                  <a:srgbClr val="CEB888"/>
                </a:solidFill>
                <a:latin typeface="Georgia" pitchFamily="34" charset="0"/>
                <a:ea typeface="Georgia" pitchFamily="34" charset="-122"/>
                <a:cs typeface="Georgia" pitchFamily="34" charset="-120"/>
              </a:rPr>
              <a:t>First in the nation. Built for the AI era of nursing.</a:t>
            </a:r>
            <a:endParaRPr lang="en-US" sz="1300" dirty="0"/>
          </a:p>
        </p:txBody>
      </p:sp>
      <p:sp>
        <p:nvSpPr>
          <p:cNvPr id="17" name="Shape 14"/>
          <p:cNvSpPr/>
          <p:nvPr/>
        </p:nvSpPr>
        <p:spPr>
          <a:xfrm>
            <a:off x="6199632" y="1828800"/>
            <a:ext cx="5541264" cy="4297680"/>
          </a:xfrm>
          <a:prstGeom prst="rect">
            <a:avLst/>
          </a:prstGeom>
          <a:solidFill>
            <a:srgbClr val="F7F2E8"/>
          </a:solidFill>
          <a:ln w="6350">
            <a:solidFill>
              <a:srgbClr val="E5DED1"/>
            </a:solidFill>
            <a:prstDash val="solid"/>
          </a:ln>
        </p:spPr>
        <p:txBody>
          <a:bodyPr/>
          <a:lstStyle/>
          <a:p>
            <a:endParaRPr lang="en-US"/>
          </a:p>
        </p:txBody>
      </p:sp>
      <p:sp>
        <p:nvSpPr>
          <p:cNvPr id="18" name="Shape 15"/>
          <p:cNvSpPr/>
          <p:nvPr/>
        </p:nvSpPr>
        <p:spPr>
          <a:xfrm>
            <a:off x="6199632" y="1828800"/>
            <a:ext cx="5541264" cy="109728"/>
          </a:xfrm>
          <a:prstGeom prst="rect">
            <a:avLst/>
          </a:prstGeom>
          <a:solidFill>
            <a:srgbClr val="782F40"/>
          </a:solidFill>
          <a:ln w="12700">
            <a:solidFill>
              <a:srgbClr val="782F40"/>
            </a:solidFill>
            <a:prstDash val="solid"/>
          </a:ln>
        </p:spPr>
        <p:txBody>
          <a:bodyPr/>
          <a:lstStyle/>
          <a:p>
            <a:endParaRPr lang="en-US"/>
          </a:p>
        </p:txBody>
      </p:sp>
      <p:pic>
        <p:nvPicPr>
          <p:cNvPr id="19" name="Image 1" descr="preencoded.png"/>
          <p:cNvPicPr>
            <a:picLocks noChangeAspect="1"/>
          </p:cNvPicPr>
          <p:nvPr/>
        </p:nvPicPr>
        <p:blipFill>
          <a:blip r:embed="rId4"/>
          <a:stretch>
            <a:fillRect/>
          </a:stretch>
        </p:blipFill>
        <p:spPr>
          <a:xfrm>
            <a:off x="6519672" y="2286000"/>
            <a:ext cx="777240" cy="777240"/>
          </a:xfrm>
          <a:prstGeom prst="rect">
            <a:avLst/>
          </a:prstGeom>
        </p:spPr>
      </p:pic>
      <p:sp>
        <p:nvSpPr>
          <p:cNvPr id="20" name="Text 16"/>
          <p:cNvSpPr/>
          <p:nvPr/>
        </p:nvSpPr>
        <p:spPr>
          <a:xfrm>
            <a:off x="6519672" y="3154680"/>
            <a:ext cx="3657600" cy="274320"/>
          </a:xfrm>
          <a:prstGeom prst="rect">
            <a:avLst/>
          </a:prstGeom>
          <a:noFill/>
          <a:ln/>
        </p:spPr>
        <p:txBody>
          <a:bodyPr wrap="square" lIns="0" tIns="0" rIns="0" bIns="0" rtlCol="0" anchor="ctr"/>
          <a:lstStyle/>
          <a:p>
            <a:pPr marL="0" indent="0">
              <a:buNone/>
            </a:pPr>
            <a:r>
              <a:rPr lang="en-US" sz="1100" b="1" kern="0" spc="400" dirty="0">
                <a:solidFill>
                  <a:srgbClr val="782F40"/>
                </a:solidFill>
                <a:latin typeface="Calibri" pitchFamily="34" charset="0"/>
                <a:ea typeface="Calibri" pitchFamily="34" charset="-122"/>
                <a:cs typeface="Calibri" pitchFamily="34" charset="-120"/>
              </a:rPr>
              <a:t>TRACK 02</a:t>
            </a:r>
            <a:endParaRPr lang="en-US" sz="1100" dirty="0"/>
          </a:p>
        </p:txBody>
      </p:sp>
      <p:sp>
        <p:nvSpPr>
          <p:cNvPr id="21" name="Text 17"/>
          <p:cNvSpPr/>
          <p:nvPr/>
        </p:nvSpPr>
        <p:spPr>
          <a:xfrm>
            <a:off x="6519672" y="3429000"/>
            <a:ext cx="4937760" cy="1188720"/>
          </a:xfrm>
          <a:prstGeom prst="rect">
            <a:avLst/>
          </a:prstGeom>
          <a:noFill/>
          <a:ln/>
        </p:spPr>
        <p:txBody>
          <a:bodyPr wrap="square" lIns="0" tIns="0" rIns="0" bIns="0" rtlCol="0" anchor="ctr"/>
          <a:lstStyle/>
          <a:p>
            <a:pPr marL="0" indent="0">
              <a:lnSpc>
                <a:spcPct val="100000"/>
              </a:lnSpc>
              <a:buNone/>
            </a:pPr>
            <a:r>
              <a:rPr lang="en-US" sz="2800" b="1" dirty="0">
                <a:solidFill>
                  <a:srgbClr val="782F40"/>
                </a:solidFill>
                <a:latin typeface="Georgia" pitchFamily="34" charset="0"/>
                <a:ea typeface="Georgia" pitchFamily="34" charset="-122"/>
                <a:cs typeface="Georgia" pitchFamily="34" charset="-120"/>
              </a:rPr>
              <a:t>Nursing</a:t>
            </a:r>
            <a:endParaRPr lang="en-US" sz="2800" dirty="0"/>
          </a:p>
          <a:p>
            <a:pPr marL="0" indent="0">
              <a:lnSpc>
                <a:spcPct val="100000"/>
              </a:lnSpc>
              <a:buNone/>
            </a:pPr>
            <a:r>
              <a:rPr lang="en-US" sz="2800" b="1" dirty="0">
                <a:solidFill>
                  <a:srgbClr val="782F40"/>
                </a:solidFill>
                <a:latin typeface="Georgia" pitchFamily="34" charset="0"/>
                <a:ea typeface="Georgia" pitchFamily="34" charset="-122"/>
                <a:cs typeface="Georgia" pitchFamily="34" charset="-120"/>
              </a:rPr>
              <a:t>Education</a:t>
            </a:r>
            <a:endParaRPr lang="en-US" sz="2800" dirty="0"/>
          </a:p>
        </p:txBody>
      </p:sp>
      <p:sp>
        <p:nvSpPr>
          <p:cNvPr id="22" name="Text 18"/>
          <p:cNvSpPr/>
          <p:nvPr/>
        </p:nvSpPr>
        <p:spPr>
          <a:xfrm>
            <a:off x="6519672" y="4617720"/>
            <a:ext cx="4937760" cy="1188720"/>
          </a:xfrm>
          <a:prstGeom prst="rect">
            <a:avLst/>
          </a:prstGeom>
          <a:noFill/>
          <a:ln/>
        </p:spPr>
        <p:txBody>
          <a:bodyPr wrap="square" lIns="0" tIns="0" rIns="0" bIns="0" rtlCol="0" anchor="ctr"/>
          <a:lstStyle/>
          <a:p>
            <a:pPr marL="0" indent="0">
              <a:buNone/>
            </a:pPr>
            <a:r>
              <a:rPr lang="en-US" sz="1200" dirty="0">
                <a:solidFill>
                  <a:srgbClr val="4A4344"/>
                </a:solidFill>
                <a:latin typeface="Calibri" pitchFamily="34" charset="0"/>
                <a:ea typeface="Calibri" pitchFamily="34" charset="-122"/>
                <a:cs typeface="Calibri" pitchFamily="34" charset="-120"/>
              </a:rPr>
              <a:t>Design, teach, evaluate, and lead learning in academic and clinical settings. Build expertise in curriculum design, learner-centered teaching, inclusive pedagogy, simulation, and educational technology.</a:t>
            </a:r>
            <a:endParaRPr lang="en-US" sz="1200" dirty="0"/>
          </a:p>
        </p:txBody>
      </p:sp>
      <p:sp>
        <p:nvSpPr>
          <p:cNvPr id="23" name="Text 19"/>
          <p:cNvSpPr/>
          <p:nvPr/>
        </p:nvSpPr>
        <p:spPr>
          <a:xfrm>
            <a:off x="6519672" y="5623560"/>
            <a:ext cx="4937760" cy="365760"/>
          </a:xfrm>
          <a:prstGeom prst="rect">
            <a:avLst/>
          </a:prstGeom>
          <a:noFill/>
          <a:ln/>
        </p:spPr>
        <p:txBody>
          <a:bodyPr wrap="square" lIns="0" tIns="0" rIns="0" bIns="0" rtlCol="0" anchor="ctr"/>
          <a:lstStyle/>
          <a:p>
            <a:pPr marL="0" indent="0">
              <a:buNone/>
            </a:pPr>
            <a:r>
              <a:rPr lang="en-US" sz="1300" b="1" i="1" dirty="0">
                <a:solidFill>
                  <a:srgbClr val="782F40"/>
                </a:solidFill>
                <a:latin typeface="Georgia" pitchFamily="34" charset="0"/>
                <a:ea typeface="Georgia" pitchFamily="34" charset="-122"/>
                <a:cs typeface="Georgia" pitchFamily="34" charset="-120"/>
              </a:rPr>
              <a:t>Shape the next generation of nurses.</a:t>
            </a:r>
            <a:endParaRPr lang="en-US" sz="1300" dirty="0"/>
          </a:p>
        </p:txBody>
      </p:sp>
      <p:sp>
        <p:nvSpPr>
          <p:cNvPr id="24" name="Text 20"/>
          <p:cNvSpPr/>
          <p:nvPr/>
        </p:nvSpPr>
        <p:spPr>
          <a:xfrm>
            <a:off x="457200" y="6263640"/>
            <a:ext cx="11277295" cy="274320"/>
          </a:xfrm>
          <a:prstGeom prst="rect">
            <a:avLst/>
          </a:prstGeom>
          <a:noFill/>
          <a:ln/>
        </p:spPr>
        <p:txBody>
          <a:bodyPr wrap="square" lIns="0" tIns="0" rIns="0" bIns="0" rtlCol="0" anchor="ctr"/>
          <a:lstStyle/>
          <a:p>
            <a:pPr marL="0" indent="0" algn="ctr">
              <a:buNone/>
            </a:pPr>
            <a:r>
              <a:rPr lang="en-US" sz="1000" i="1" dirty="0">
                <a:solidFill>
                  <a:srgbClr val="857C7E"/>
                </a:solidFill>
                <a:latin typeface="Calibri" pitchFamily="34" charset="0"/>
                <a:ea typeface="Calibri" pitchFamily="34" charset="-122"/>
                <a:cs typeface="Calibri" pitchFamily="34" charset="-120"/>
              </a:rPr>
              <a:t>Shared MSN core: advanced clinical reasoning, evidence-based practice, leadership, ethics, equity, and quality improvement.</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6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TRACK 01  |  AI APPLICATIONS IN </a:t>
            </a:r>
            <a:r>
              <a:rPr lang="en-US" sz="1100" b="1" kern="0" spc="400" dirty="0" err="1">
                <a:solidFill>
                  <a:srgbClr val="A38B5C"/>
                </a:solidFill>
                <a:latin typeface="Calibri" pitchFamily="34" charset="0"/>
                <a:ea typeface="Calibri" pitchFamily="34" charset="-122"/>
                <a:cs typeface="Calibri" pitchFamily="34" charset="-120"/>
              </a:rPr>
              <a:t>HEALThCARE</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Lead the responsible use of AI in nursing.</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457200" y="1691640"/>
            <a:ext cx="11277295" cy="777240"/>
          </a:xfrm>
          <a:prstGeom prst="rect">
            <a:avLst/>
          </a:prstGeom>
          <a:solidFill>
            <a:srgbClr val="3D1320"/>
          </a:solidFill>
          <a:ln w="12700">
            <a:solidFill>
              <a:srgbClr val="3D1320"/>
            </a:solidFill>
            <a:prstDash val="solid"/>
          </a:ln>
        </p:spPr>
        <p:txBody>
          <a:bodyPr/>
          <a:lstStyle/>
          <a:p>
            <a:endParaRPr lang="en-US"/>
          </a:p>
        </p:txBody>
      </p:sp>
      <p:pic>
        <p:nvPicPr>
          <p:cNvPr id="11" name="Image 0" descr="preencoded.png"/>
          <p:cNvPicPr>
            <a:picLocks noChangeAspect="1"/>
          </p:cNvPicPr>
          <p:nvPr/>
        </p:nvPicPr>
        <p:blipFill>
          <a:blip r:embed="rId3"/>
          <a:stretch>
            <a:fillRect/>
          </a:stretch>
        </p:blipFill>
        <p:spPr>
          <a:xfrm>
            <a:off x="685800" y="1828800"/>
            <a:ext cx="502920" cy="502920"/>
          </a:xfrm>
          <a:prstGeom prst="rect">
            <a:avLst/>
          </a:prstGeom>
        </p:spPr>
      </p:pic>
      <p:sp>
        <p:nvSpPr>
          <p:cNvPr id="12" name="Text 9"/>
          <p:cNvSpPr/>
          <p:nvPr/>
        </p:nvSpPr>
        <p:spPr>
          <a:xfrm>
            <a:off x="1325880" y="1783080"/>
            <a:ext cx="10058400" cy="274320"/>
          </a:xfrm>
          <a:prstGeom prst="rect">
            <a:avLst/>
          </a:prstGeom>
          <a:noFill/>
          <a:ln/>
        </p:spPr>
        <p:txBody>
          <a:bodyPr wrap="square" lIns="0" tIns="0" rIns="0" bIns="0" rtlCol="0" anchor="ctr"/>
          <a:lstStyle/>
          <a:p>
            <a:pPr marL="0" indent="0">
              <a:buNone/>
            </a:pPr>
            <a:r>
              <a:rPr lang="en-US" sz="1000" b="1" kern="0" spc="400" dirty="0">
                <a:solidFill>
                  <a:srgbClr val="CEB888"/>
                </a:solidFill>
                <a:latin typeface="Calibri" pitchFamily="34" charset="0"/>
                <a:ea typeface="Calibri" pitchFamily="34" charset="-122"/>
                <a:cs typeface="Calibri" pitchFamily="34" charset="-120"/>
              </a:rPr>
              <a:t>FIRST IN THE NATION</a:t>
            </a:r>
            <a:endParaRPr lang="en-US" sz="1000" dirty="0"/>
          </a:p>
        </p:txBody>
      </p:sp>
      <p:sp>
        <p:nvSpPr>
          <p:cNvPr id="13" name="Text 10"/>
          <p:cNvSpPr/>
          <p:nvPr/>
        </p:nvSpPr>
        <p:spPr>
          <a:xfrm>
            <a:off x="1325880" y="2057400"/>
            <a:ext cx="10332720" cy="457200"/>
          </a:xfrm>
          <a:prstGeom prst="rect">
            <a:avLst/>
          </a:prstGeom>
          <a:noFill/>
          <a:ln/>
        </p:spPr>
        <p:txBody>
          <a:bodyPr wrap="square" lIns="0" tIns="0" rIns="0" bIns="0" rtlCol="0" anchor="ctr"/>
          <a:lstStyle/>
          <a:p>
            <a:pPr marL="0" indent="0">
              <a:buNone/>
            </a:pPr>
            <a:r>
              <a:rPr lang="en-US" sz="1300" i="1" dirty="0">
                <a:solidFill>
                  <a:srgbClr val="FFFFFF"/>
                </a:solidFill>
                <a:latin typeface="Georgia" pitchFamily="34" charset="0"/>
                <a:ea typeface="Georgia" pitchFamily="34" charset="-122"/>
                <a:cs typeface="Georgia" pitchFamily="34" charset="-120"/>
              </a:rPr>
              <a:t>FSU launched the country's first MSN AI in Healthcare degree in 2024. The track is shaping a new specialty in nursing.</a:t>
            </a:r>
            <a:endParaRPr lang="en-US" sz="1300" dirty="0"/>
          </a:p>
        </p:txBody>
      </p:sp>
      <p:sp>
        <p:nvSpPr>
          <p:cNvPr id="14" name="Shape 11"/>
          <p:cNvSpPr/>
          <p:nvPr/>
        </p:nvSpPr>
        <p:spPr>
          <a:xfrm>
            <a:off x="457200" y="2697480"/>
            <a:ext cx="3657600" cy="960120"/>
          </a:xfrm>
          <a:prstGeom prst="rect">
            <a:avLst/>
          </a:prstGeom>
          <a:solidFill>
            <a:srgbClr val="F7F2E8"/>
          </a:solidFill>
          <a:ln w="6350">
            <a:solidFill>
              <a:srgbClr val="E5DED1"/>
            </a:solidFill>
            <a:prstDash val="solid"/>
          </a:ln>
        </p:spPr>
        <p:txBody>
          <a:bodyPr/>
          <a:lstStyle/>
          <a:p>
            <a:endParaRPr lang="en-US"/>
          </a:p>
        </p:txBody>
      </p:sp>
      <p:pic>
        <p:nvPicPr>
          <p:cNvPr id="15" name="Image 1" descr="preencoded.png"/>
          <p:cNvPicPr>
            <a:picLocks noChangeAspect="1"/>
          </p:cNvPicPr>
          <p:nvPr/>
        </p:nvPicPr>
        <p:blipFill>
          <a:blip r:embed="rId4"/>
          <a:stretch>
            <a:fillRect/>
          </a:stretch>
        </p:blipFill>
        <p:spPr>
          <a:xfrm>
            <a:off x="640080" y="2898648"/>
            <a:ext cx="502920" cy="502920"/>
          </a:xfrm>
          <a:prstGeom prst="rect">
            <a:avLst/>
          </a:prstGeom>
        </p:spPr>
      </p:pic>
      <p:sp>
        <p:nvSpPr>
          <p:cNvPr id="16" name="Text 12"/>
          <p:cNvSpPr/>
          <p:nvPr/>
        </p:nvSpPr>
        <p:spPr>
          <a:xfrm>
            <a:off x="1280160" y="2770632"/>
            <a:ext cx="274320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Evaluate AI for safety and bias</a:t>
            </a:r>
            <a:endParaRPr lang="en-US" sz="1300" dirty="0"/>
          </a:p>
        </p:txBody>
      </p:sp>
      <p:sp>
        <p:nvSpPr>
          <p:cNvPr id="17" name="Text 13"/>
          <p:cNvSpPr/>
          <p:nvPr/>
        </p:nvSpPr>
        <p:spPr>
          <a:xfrm>
            <a:off x="1280160" y="3118104"/>
            <a:ext cx="2743200" cy="548640"/>
          </a:xfrm>
          <a:prstGeom prst="rect">
            <a:avLst/>
          </a:prstGeom>
          <a:noFill/>
          <a:ln/>
        </p:spPr>
        <p:txBody>
          <a:bodyPr wrap="square" lIns="0" tIns="0" rIns="0" bIns="0" rtlCol="0" anchor="ctr"/>
          <a:lstStyle/>
          <a:p>
            <a:pPr marL="0" indent="0">
              <a:buNone/>
            </a:pPr>
            <a:r>
              <a:rPr lang="en-US" sz="1050" dirty="0">
                <a:solidFill>
                  <a:srgbClr val="4A4344"/>
                </a:solidFill>
                <a:latin typeface="Calibri" pitchFamily="34" charset="0"/>
                <a:ea typeface="Calibri" pitchFamily="34" charset="-122"/>
                <a:cs typeface="Calibri" pitchFamily="34" charset="-120"/>
              </a:rPr>
              <a:t>Assess AI quality, accuracy, safety, and bias before clinical adoption.</a:t>
            </a:r>
            <a:endParaRPr lang="en-US" sz="1050" dirty="0"/>
          </a:p>
        </p:txBody>
      </p:sp>
      <p:sp>
        <p:nvSpPr>
          <p:cNvPr id="18" name="Shape 14"/>
          <p:cNvSpPr/>
          <p:nvPr/>
        </p:nvSpPr>
        <p:spPr>
          <a:xfrm>
            <a:off x="4270248" y="2697480"/>
            <a:ext cx="3657600" cy="960120"/>
          </a:xfrm>
          <a:prstGeom prst="rect">
            <a:avLst/>
          </a:prstGeom>
          <a:solidFill>
            <a:srgbClr val="F7F2E8"/>
          </a:solidFill>
          <a:ln w="6350">
            <a:solidFill>
              <a:srgbClr val="E5DED1"/>
            </a:solidFill>
            <a:prstDash val="solid"/>
          </a:ln>
        </p:spPr>
        <p:txBody>
          <a:bodyPr/>
          <a:lstStyle/>
          <a:p>
            <a:endParaRPr lang="en-US"/>
          </a:p>
        </p:txBody>
      </p:sp>
      <p:pic>
        <p:nvPicPr>
          <p:cNvPr id="19" name="Image 2" descr="preencoded.png"/>
          <p:cNvPicPr>
            <a:picLocks noChangeAspect="1"/>
          </p:cNvPicPr>
          <p:nvPr/>
        </p:nvPicPr>
        <p:blipFill>
          <a:blip r:embed="rId5"/>
          <a:stretch>
            <a:fillRect/>
          </a:stretch>
        </p:blipFill>
        <p:spPr>
          <a:xfrm>
            <a:off x="4453128" y="2898648"/>
            <a:ext cx="502920" cy="502920"/>
          </a:xfrm>
          <a:prstGeom prst="rect">
            <a:avLst/>
          </a:prstGeom>
        </p:spPr>
      </p:pic>
      <p:sp>
        <p:nvSpPr>
          <p:cNvPr id="20" name="Text 15"/>
          <p:cNvSpPr/>
          <p:nvPr/>
        </p:nvSpPr>
        <p:spPr>
          <a:xfrm>
            <a:off x="5093208" y="2770632"/>
            <a:ext cx="274320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Adapt clinical workflows</a:t>
            </a:r>
            <a:endParaRPr lang="en-US" sz="1300" dirty="0"/>
          </a:p>
        </p:txBody>
      </p:sp>
      <p:sp>
        <p:nvSpPr>
          <p:cNvPr id="21" name="Text 16"/>
          <p:cNvSpPr/>
          <p:nvPr/>
        </p:nvSpPr>
        <p:spPr>
          <a:xfrm>
            <a:off x="5093208" y="3118104"/>
            <a:ext cx="2743200" cy="548640"/>
          </a:xfrm>
          <a:prstGeom prst="rect">
            <a:avLst/>
          </a:prstGeom>
          <a:noFill/>
          <a:ln/>
        </p:spPr>
        <p:txBody>
          <a:bodyPr wrap="square" lIns="0" tIns="0" rIns="0" bIns="0" rtlCol="0" anchor="ctr"/>
          <a:lstStyle/>
          <a:p>
            <a:pPr marL="0" indent="0">
              <a:buNone/>
            </a:pPr>
            <a:r>
              <a:rPr lang="en-US" sz="1050" dirty="0">
                <a:solidFill>
                  <a:srgbClr val="4A4344"/>
                </a:solidFill>
                <a:latin typeface="Calibri" pitchFamily="34" charset="0"/>
                <a:ea typeface="Calibri" pitchFamily="34" charset="-122"/>
                <a:cs typeface="Calibri" pitchFamily="34" charset="-120"/>
              </a:rPr>
              <a:t>Redesign team processes, decision points, and handoffs for AI-enabled care.</a:t>
            </a:r>
            <a:endParaRPr lang="en-US" sz="1050" dirty="0"/>
          </a:p>
        </p:txBody>
      </p:sp>
      <p:sp>
        <p:nvSpPr>
          <p:cNvPr id="22" name="Shape 17"/>
          <p:cNvSpPr/>
          <p:nvPr/>
        </p:nvSpPr>
        <p:spPr>
          <a:xfrm>
            <a:off x="8083296" y="2697480"/>
            <a:ext cx="3657600" cy="960120"/>
          </a:xfrm>
          <a:prstGeom prst="rect">
            <a:avLst/>
          </a:prstGeom>
          <a:solidFill>
            <a:srgbClr val="F7F2E8"/>
          </a:solidFill>
          <a:ln w="6350">
            <a:solidFill>
              <a:srgbClr val="E5DED1"/>
            </a:solidFill>
            <a:prstDash val="solid"/>
          </a:ln>
        </p:spPr>
        <p:txBody>
          <a:bodyPr/>
          <a:lstStyle/>
          <a:p>
            <a:endParaRPr lang="en-US"/>
          </a:p>
        </p:txBody>
      </p:sp>
      <p:pic>
        <p:nvPicPr>
          <p:cNvPr id="23" name="Image 3" descr="preencoded.png"/>
          <p:cNvPicPr>
            <a:picLocks noChangeAspect="1"/>
          </p:cNvPicPr>
          <p:nvPr/>
        </p:nvPicPr>
        <p:blipFill>
          <a:blip r:embed="rId6"/>
          <a:stretch>
            <a:fillRect/>
          </a:stretch>
        </p:blipFill>
        <p:spPr>
          <a:xfrm>
            <a:off x="8266176" y="2898648"/>
            <a:ext cx="502920" cy="502920"/>
          </a:xfrm>
          <a:prstGeom prst="rect">
            <a:avLst/>
          </a:prstGeom>
        </p:spPr>
      </p:pic>
      <p:sp>
        <p:nvSpPr>
          <p:cNvPr id="24" name="Text 18"/>
          <p:cNvSpPr/>
          <p:nvPr/>
        </p:nvSpPr>
        <p:spPr>
          <a:xfrm>
            <a:off x="8906256" y="2770632"/>
            <a:ext cx="274320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Center ethics and equity</a:t>
            </a:r>
            <a:endParaRPr lang="en-US" sz="1300" dirty="0"/>
          </a:p>
        </p:txBody>
      </p:sp>
      <p:sp>
        <p:nvSpPr>
          <p:cNvPr id="25" name="Text 19"/>
          <p:cNvSpPr/>
          <p:nvPr/>
        </p:nvSpPr>
        <p:spPr>
          <a:xfrm>
            <a:off x="8906256" y="3118104"/>
            <a:ext cx="2743200" cy="548640"/>
          </a:xfrm>
          <a:prstGeom prst="rect">
            <a:avLst/>
          </a:prstGeom>
          <a:noFill/>
          <a:ln/>
        </p:spPr>
        <p:txBody>
          <a:bodyPr wrap="square" lIns="0" tIns="0" rIns="0" bIns="0" rtlCol="0" anchor="ctr"/>
          <a:lstStyle/>
          <a:p>
            <a:pPr marL="0" indent="0">
              <a:buNone/>
            </a:pPr>
            <a:r>
              <a:rPr lang="en-US" sz="1050" dirty="0">
                <a:solidFill>
                  <a:srgbClr val="4A4344"/>
                </a:solidFill>
                <a:latin typeface="Calibri" pitchFamily="34" charset="0"/>
                <a:ea typeface="Calibri" pitchFamily="34" charset="-122"/>
                <a:cs typeface="Calibri" pitchFamily="34" charset="-120"/>
              </a:rPr>
              <a:t>Address ethical, social, and political influences on AI use in healthcare.</a:t>
            </a:r>
            <a:endParaRPr lang="en-US" sz="1050" dirty="0"/>
          </a:p>
        </p:txBody>
      </p:sp>
      <p:sp>
        <p:nvSpPr>
          <p:cNvPr id="26" name="Shape 20"/>
          <p:cNvSpPr/>
          <p:nvPr/>
        </p:nvSpPr>
        <p:spPr>
          <a:xfrm>
            <a:off x="457200" y="3813048"/>
            <a:ext cx="3657600" cy="960120"/>
          </a:xfrm>
          <a:prstGeom prst="rect">
            <a:avLst/>
          </a:prstGeom>
          <a:solidFill>
            <a:srgbClr val="F7F2E8"/>
          </a:solidFill>
          <a:ln w="6350">
            <a:solidFill>
              <a:srgbClr val="E5DED1"/>
            </a:solidFill>
            <a:prstDash val="solid"/>
          </a:ln>
        </p:spPr>
        <p:txBody>
          <a:bodyPr/>
          <a:lstStyle/>
          <a:p>
            <a:endParaRPr lang="en-US"/>
          </a:p>
        </p:txBody>
      </p:sp>
      <p:pic>
        <p:nvPicPr>
          <p:cNvPr id="27" name="Image 4" descr="preencoded.png"/>
          <p:cNvPicPr>
            <a:picLocks noChangeAspect="1"/>
          </p:cNvPicPr>
          <p:nvPr/>
        </p:nvPicPr>
        <p:blipFill>
          <a:blip r:embed="rId7"/>
          <a:stretch>
            <a:fillRect/>
          </a:stretch>
        </p:blipFill>
        <p:spPr>
          <a:xfrm>
            <a:off x="640080" y="4014216"/>
            <a:ext cx="502920" cy="502920"/>
          </a:xfrm>
          <a:prstGeom prst="rect">
            <a:avLst/>
          </a:prstGeom>
        </p:spPr>
      </p:pic>
      <p:sp>
        <p:nvSpPr>
          <p:cNvPr id="28" name="Text 21"/>
          <p:cNvSpPr/>
          <p:nvPr/>
        </p:nvSpPr>
        <p:spPr>
          <a:xfrm>
            <a:off x="1280160" y="3886200"/>
            <a:ext cx="274320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Protect clinical judgment</a:t>
            </a:r>
            <a:endParaRPr lang="en-US" sz="1300" dirty="0"/>
          </a:p>
        </p:txBody>
      </p:sp>
      <p:sp>
        <p:nvSpPr>
          <p:cNvPr id="29" name="Text 22"/>
          <p:cNvSpPr/>
          <p:nvPr/>
        </p:nvSpPr>
        <p:spPr>
          <a:xfrm>
            <a:off x="1280160" y="4233672"/>
            <a:ext cx="2743200" cy="548640"/>
          </a:xfrm>
          <a:prstGeom prst="rect">
            <a:avLst/>
          </a:prstGeom>
          <a:noFill/>
          <a:ln/>
        </p:spPr>
        <p:txBody>
          <a:bodyPr wrap="square" lIns="0" tIns="0" rIns="0" bIns="0" rtlCol="0" anchor="ctr"/>
          <a:lstStyle/>
          <a:p>
            <a:pPr marL="0" indent="0">
              <a:buNone/>
            </a:pPr>
            <a:r>
              <a:rPr lang="en-US" sz="1050" dirty="0">
                <a:solidFill>
                  <a:srgbClr val="4A4344"/>
                </a:solidFill>
                <a:latin typeface="Calibri" pitchFamily="34" charset="0"/>
                <a:ea typeface="Calibri" pitchFamily="34" charset="-122"/>
                <a:cs typeface="Calibri" pitchFamily="34" charset="-120"/>
              </a:rPr>
              <a:t>Integrate AI into patient-centered care without displacing nursing reasoning.</a:t>
            </a:r>
            <a:endParaRPr lang="en-US" sz="1050" dirty="0"/>
          </a:p>
        </p:txBody>
      </p:sp>
      <p:sp>
        <p:nvSpPr>
          <p:cNvPr id="30" name="Shape 23"/>
          <p:cNvSpPr/>
          <p:nvPr/>
        </p:nvSpPr>
        <p:spPr>
          <a:xfrm>
            <a:off x="4270248" y="3813048"/>
            <a:ext cx="3657600" cy="960120"/>
          </a:xfrm>
          <a:prstGeom prst="rect">
            <a:avLst/>
          </a:prstGeom>
          <a:solidFill>
            <a:srgbClr val="F7F2E8"/>
          </a:solidFill>
          <a:ln w="6350">
            <a:solidFill>
              <a:srgbClr val="E5DED1"/>
            </a:solidFill>
            <a:prstDash val="solid"/>
          </a:ln>
        </p:spPr>
        <p:txBody>
          <a:bodyPr/>
          <a:lstStyle/>
          <a:p>
            <a:endParaRPr lang="en-US"/>
          </a:p>
        </p:txBody>
      </p:sp>
      <p:pic>
        <p:nvPicPr>
          <p:cNvPr id="31" name="Image 5" descr="preencoded.png"/>
          <p:cNvPicPr>
            <a:picLocks noChangeAspect="1"/>
          </p:cNvPicPr>
          <p:nvPr/>
        </p:nvPicPr>
        <p:blipFill>
          <a:blip r:embed="rId8"/>
          <a:stretch>
            <a:fillRect/>
          </a:stretch>
        </p:blipFill>
        <p:spPr>
          <a:xfrm>
            <a:off x="4453128" y="4014216"/>
            <a:ext cx="502920" cy="502920"/>
          </a:xfrm>
          <a:prstGeom prst="rect">
            <a:avLst/>
          </a:prstGeom>
        </p:spPr>
      </p:pic>
      <p:sp>
        <p:nvSpPr>
          <p:cNvPr id="32" name="Text 24"/>
          <p:cNvSpPr/>
          <p:nvPr/>
        </p:nvSpPr>
        <p:spPr>
          <a:xfrm>
            <a:off x="5093208" y="3886200"/>
            <a:ext cx="274320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Sustain professional growth</a:t>
            </a:r>
            <a:endParaRPr lang="en-US" sz="1300" dirty="0"/>
          </a:p>
        </p:txBody>
      </p:sp>
      <p:sp>
        <p:nvSpPr>
          <p:cNvPr id="33" name="Text 25"/>
          <p:cNvSpPr/>
          <p:nvPr/>
        </p:nvSpPr>
        <p:spPr>
          <a:xfrm>
            <a:off x="5093208" y="4233672"/>
            <a:ext cx="2743200" cy="548640"/>
          </a:xfrm>
          <a:prstGeom prst="rect">
            <a:avLst/>
          </a:prstGeom>
          <a:noFill/>
          <a:ln/>
        </p:spPr>
        <p:txBody>
          <a:bodyPr wrap="square" lIns="0" tIns="0" rIns="0" bIns="0" rtlCol="0" anchor="ctr"/>
          <a:lstStyle/>
          <a:p>
            <a:pPr marL="0" indent="0">
              <a:buNone/>
            </a:pPr>
            <a:r>
              <a:rPr lang="en-US" sz="1050" dirty="0">
                <a:solidFill>
                  <a:srgbClr val="4A4344"/>
                </a:solidFill>
                <a:latin typeface="Calibri" pitchFamily="34" charset="0"/>
                <a:ea typeface="Calibri" pitchFamily="34" charset="-122"/>
                <a:cs typeface="Calibri" pitchFamily="34" charset="-120"/>
              </a:rPr>
              <a:t>Build the literacy and habits to keep learning as AI evolves.</a:t>
            </a:r>
            <a:endParaRPr lang="en-US" sz="1050" dirty="0"/>
          </a:p>
        </p:txBody>
      </p:sp>
      <p:sp>
        <p:nvSpPr>
          <p:cNvPr id="34" name="Shape 26"/>
          <p:cNvSpPr/>
          <p:nvPr/>
        </p:nvSpPr>
        <p:spPr>
          <a:xfrm>
            <a:off x="457200" y="4937760"/>
            <a:ext cx="11277295" cy="1143000"/>
          </a:xfrm>
          <a:prstGeom prst="rect">
            <a:avLst/>
          </a:prstGeom>
          <a:solidFill>
            <a:srgbClr val="CEB888"/>
          </a:solidFill>
          <a:ln w="12700">
            <a:solidFill>
              <a:srgbClr val="CEB888"/>
            </a:solidFill>
            <a:prstDash val="solid"/>
          </a:ln>
        </p:spPr>
        <p:txBody>
          <a:bodyPr/>
          <a:lstStyle/>
          <a:p>
            <a:endParaRPr lang="en-US"/>
          </a:p>
        </p:txBody>
      </p:sp>
      <p:sp>
        <p:nvSpPr>
          <p:cNvPr id="35" name="Text 27"/>
          <p:cNvSpPr/>
          <p:nvPr/>
        </p:nvSpPr>
        <p:spPr>
          <a:xfrm>
            <a:off x="777240" y="5029200"/>
            <a:ext cx="10515600" cy="411480"/>
          </a:xfrm>
          <a:prstGeom prst="rect">
            <a:avLst/>
          </a:prstGeom>
          <a:noFill/>
          <a:ln/>
        </p:spPr>
        <p:txBody>
          <a:bodyPr wrap="square" lIns="0" tIns="0" rIns="0" bIns="0" rtlCol="0" anchor="ctr"/>
          <a:lstStyle/>
          <a:p>
            <a:pPr marL="0" indent="0">
              <a:buNone/>
            </a:pPr>
            <a:r>
              <a:rPr lang="en-US" sz="1600" b="1" dirty="0">
                <a:solidFill>
                  <a:srgbClr val="3D1320"/>
                </a:solidFill>
                <a:latin typeface="Georgia" pitchFamily="34" charset="0"/>
                <a:ea typeface="Georgia" pitchFamily="34" charset="-122"/>
                <a:cs typeface="Georgia" pitchFamily="34" charset="-120"/>
              </a:rPr>
              <a:t>A nursing leadership and applied innovation track, not a coding degree.</a:t>
            </a:r>
            <a:endParaRPr lang="en-US" sz="1600" dirty="0"/>
          </a:p>
        </p:txBody>
      </p:sp>
      <p:sp>
        <p:nvSpPr>
          <p:cNvPr id="36" name="Text 28"/>
          <p:cNvSpPr/>
          <p:nvPr/>
        </p:nvSpPr>
        <p:spPr>
          <a:xfrm>
            <a:off x="777240" y="5440680"/>
            <a:ext cx="10515600" cy="594360"/>
          </a:xfrm>
          <a:prstGeom prst="rect">
            <a:avLst/>
          </a:prstGeom>
          <a:noFill/>
          <a:ln/>
        </p:spPr>
        <p:txBody>
          <a:bodyPr wrap="square" lIns="0" tIns="0" rIns="0" bIns="0" rtlCol="0" anchor="ctr"/>
          <a:lstStyle/>
          <a:p>
            <a:pPr marL="0" indent="0">
              <a:buNone/>
            </a:pPr>
            <a:r>
              <a:rPr lang="en-US" sz="1100" dirty="0">
                <a:solidFill>
                  <a:srgbClr val="3D1320"/>
                </a:solidFill>
                <a:latin typeface="Calibri" pitchFamily="34" charset="0"/>
                <a:ea typeface="Calibri" pitchFamily="34" charset="-122"/>
                <a:cs typeface="Calibri" pitchFamily="34" charset="-120"/>
              </a:rPr>
              <a:t>Designed for nurses interested in digital health, informatics, quality improvement, patient safety, AI governance, clinical transformation, health equity, and innovation. The track aligns with the National Academy of Medicine AI Code of Conduct for human-centered, equitable AI in health and medicine.</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7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TRACK 01  |  AI CURRICULUM</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What you will study.</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457200" y="1783080"/>
            <a:ext cx="5541264" cy="4434840"/>
          </a:xfrm>
          <a:prstGeom prst="rect">
            <a:avLst/>
          </a:prstGeom>
          <a:solidFill>
            <a:srgbClr val="782F40"/>
          </a:solidFill>
          <a:ln w="12700">
            <a:solidFill>
              <a:srgbClr val="782F40"/>
            </a:solidFill>
            <a:prstDash val="solid"/>
          </a:ln>
        </p:spPr>
        <p:txBody>
          <a:bodyPr/>
          <a:lstStyle/>
          <a:p>
            <a:endParaRPr lang="en-US"/>
          </a:p>
        </p:txBody>
      </p:sp>
      <p:sp>
        <p:nvSpPr>
          <p:cNvPr id="11" name="Shape 9"/>
          <p:cNvSpPr/>
          <p:nvPr/>
        </p:nvSpPr>
        <p:spPr>
          <a:xfrm>
            <a:off x="457200" y="1783080"/>
            <a:ext cx="5541264" cy="109728"/>
          </a:xfrm>
          <a:prstGeom prst="rect">
            <a:avLst/>
          </a:prstGeom>
          <a:solidFill>
            <a:srgbClr val="CEB888"/>
          </a:solidFill>
          <a:ln w="12700">
            <a:solidFill>
              <a:srgbClr val="CEB888"/>
            </a:solidFill>
            <a:prstDash val="solid"/>
          </a:ln>
        </p:spPr>
        <p:txBody>
          <a:bodyPr/>
          <a:lstStyle/>
          <a:p>
            <a:endParaRPr lang="en-US"/>
          </a:p>
        </p:txBody>
      </p:sp>
      <p:sp>
        <p:nvSpPr>
          <p:cNvPr id="12" name="Text 10"/>
          <p:cNvSpPr/>
          <p:nvPr/>
        </p:nvSpPr>
        <p:spPr>
          <a:xfrm>
            <a:off x="777240" y="2057400"/>
            <a:ext cx="5175504" cy="274320"/>
          </a:xfrm>
          <a:prstGeom prst="rect">
            <a:avLst/>
          </a:prstGeom>
          <a:noFill/>
          <a:ln/>
        </p:spPr>
        <p:txBody>
          <a:bodyPr wrap="square" lIns="0" tIns="0" rIns="0" bIns="0" rtlCol="0" anchor="ctr"/>
          <a:lstStyle/>
          <a:p>
            <a:pPr marL="0" indent="0">
              <a:buNone/>
            </a:pPr>
            <a:r>
              <a:rPr lang="en-US" sz="1100" b="1" kern="0" spc="400" dirty="0">
                <a:solidFill>
                  <a:srgbClr val="CEB888"/>
                </a:solidFill>
                <a:latin typeface="Calibri" pitchFamily="34" charset="0"/>
                <a:ea typeface="Calibri" pitchFamily="34" charset="-122"/>
                <a:cs typeface="Calibri" pitchFamily="34" charset="-120"/>
              </a:rPr>
              <a:t>AI TRACK COURSES</a:t>
            </a:r>
            <a:endParaRPr lang="en-US" sz="1100" dirty="0"/>
          </a:p>
        </p:txBody>
      </p:sp>
      <p:sp>
        <p:nvSpPr>
          <p:cNvPr id="13" name="Text 11"/>
          <p:cNvSpPr/>
          <p:nvPr/>
        </p:nvSpPr>
        <p:spPr>
          <a:xfrm>
            <a:off x="777240" y="2331720"/>
            <a:ext cx="5175504" cy="365760"/>
          </a:xfrm>
          <a:prstGeom prst="rect">
            <a:avLst/>
          </a:prstGeom>
          <a:noFill/>
          <a:ln/>
        </p:spPr>
        <p:txBody>
          <a:bodyPr wrap="square" lIns="0" tIns="0" rIns="0" bIns="0"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Specialized AI preparation</a:t>
            </a:r>
            <a:endParaRPr lang="en-US" sz="1800" dirty="0"/>
          </a:p>
        </p:txBody>
      </p:sp>
      <p:sp>
        <p:nvSpPr>
          <p:cNvPr id="14" name="Text 12"/>
          <p:cNvSpPr/>
          <p:nvPr/>
        </p:nvSpPr>
        <p:spPr>
          <a:xfrm>
            <a:off x="777240" y="2834640"/>
            <a:ext cx="1280160" cy="292608"/>
          </a:xfrm>
          <a:prstGeom prst="rect">
            <a:avLst/>
          </a:prstGeom>
          <a:noFill/>
          <a:ln/>
        </p:spPr>
        <p:txBody>
          <a:bodyPr wrap="square" lIns="0" tIns="0" rIns="0" bIns="0" rtlCol="0" anchor="ctr"/>
          <a:lstStyle/>
          <a:p>
            <a:pPr marL="0" indent="0">
              <a:buNone/>
            </a:pPr>
            <a:r>
              <a:rPr lang="en-US" sz="1100" b="1" kern="0" spc="200" dirty="0">
                <a:solidFill>
                  <a:srgbClr val="CEB888"/>
                </a:solidFill>
                <a:latin typeface="Calibri" pitchFamily="34" charset="0"/>
                <a:ea typeface="Calibri" pitchFamily="34" charset="-122"/>
                <a:cs typeface="Calibri" pitchFamily="34" charset="-120"/>
              </a:rPr>
              <a:t>NGR 5862</a:t>
            </a:r>
            <a:endParaRPr lang="en-US" sz="1100" dirty="0"/>
          </a:p>
        </p:txBody>
      </p:sp>
      <p:sp>
        <p:nvSpPr>
          <p:cNvPr id="15" name="Text 13"/>
          <p:cNvSpPr/>
          <p:nvPr/>
        </p:nvSpPr>
        <p:spPr>
          <a:xfrm>
            <a:off x="2103120" y="2834640"/>
            <a:ext cx="3849624" cy="29260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Essentials of AI for Healthcare Practice</a:t>
            </a:r>
            <a:endParaRPr lang="en-US" sz="1300" dirty="0"/>
          </a:p>
        </p:txBody>
      </p:sp>
      <p:sp>
        <p:nvSpPr>
          <p:cNvPr id="16" name="Text 14"/>
          <p:cNvSpPr/>
          <p:nvPr/>
        </p:nvSpPr>
        <p:spPr>
          <a:xfrm>
            <a:off x="777240" y="3127248"/>
            <a:ext cx="5175504" cy="502920"/>
          </a:xfrm>
          <a:prstGeom prst="rect">
            <a:avLst/>
          </a:prstGeom>
          <a:noFill/>
          <a:ln/>
        </p:spPr>
        <p:txBody>
          <a:bodyPr wrap="square" lIns="0" tIns="0" rIns="0" bIns="0" rtlCol="0" anchor="ctr"/>
          <a:lstStyle/>
          <a:p>
            <a:pPr marL="0" indent="0">
              <a:buNone/>
            </a:pPr>
            <a:r>
              <a:rPr lang="en-US" sz="1050" dirty="0">
                <a:solidFill>
                  <a:srgbClr val="CEB888"/>
                </a:solidFill>
                <a:latin typeface="Calibri" pitchFamily="34" charset="0"/>
                <a:ea typeface="Calibri" pitchFamily="34" charset="-122"/>
                <a:cs typeface="Calibri" pitchFamily="34" charset="-120"/>
              </a:rPr>
              <a:t>Foundations of machine learning, NLP, and computer vision; clinical decision support and workflow integration.</a:t>
            </a:r>
            <a:endParaRPr lang="en-US" sz="1050" dirty="0"/>
          </a:p>
        </p:txBody>
      </p:sp>
      <p:sp>
        <p:nvSpPr>
          <p:cNvPr id="17" name="Text 15"/>
          <p:cNvSpPr/>
          <p:nvPr/>
        </p:nvSpPr>
        <p:spPr>
          <a:xfrm>
            <a:off x="777240" y="3657600"/>
            <a:ext cx="1280160" cy="292608"/>
          </a:xfrm>
          <a:prstGeom prst="rect">
            <a:avLst/>
          </a:prstGeom>
          <a:noFill/>
          <a:ln/>
        </p:spPr>
        <p:txBody>
          <a:bodyPr wrap="square" lIns="0" tIns="0" rIns="0" bIns="0" rtlCol="0" anchor="ctr"/>
          <a:lstStyle/>
          <a:p>
            <a:pPr marL="0" indent="0">
              <a:buNone/>
            </a:pPr>
            <a:r>
              <a:rPr lang="en-US" sz="1100" b="1" kern="0" spc="200" dirty="0">
                <a:solidFill>
                  <a:srgbClr val="CEB888"/>
                </a:solidFill>
                <a:latin typeface="Calibri" pitchFamily="34" charset="0"/>
                <a:ea typeface="Calibri" pitchFamily="34" charset="-122"/>
                <a:cs typeface="Calibri" pitchFamily="34" charset="-120"/>
              </a:rPr>
              <a:t>NGR 5863</a:t>
            </a:r>
            <a:endParaRPr lang="en-US" sz="1100" dirty="0"/>
          </a:p>
        </p:txBody>
      </p:sp>
      <p:sp>
        <p:nvSpPr>
          <p:cNvPr id="18" name="Text 16"/>
          <p:cNvSpPr/>
          <p:nvPr/>
        </p:nvSpPr>
        <p:spPr>
          <a:xfrm>
            <a:off x="2103120" y="3657600"/>
            <a:ext cx="3849624" cy="29260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Ethical Considerations in AI Healthcare</a:t>
            </a:r>
            <a:endParaRPr lang="en-US" sz="1300" dirty="0"/>
          </a:p>
        </p:txBody>
      </p:sp>
      <p:sp>
        <p:nvSpPr>
          <p:cNvPr id="19" name="Text 17"/>
          <p:cNvSpPr/>
          <p:nvPr/>
        </p:nvSpPr>
        <p:spPr>
          <a:xfrm>
            <a:off x="777240" y="3950208"/>
            <a:ext cx="5175504" cy="502920"/>
          </a:xfrm>
          <a:prstGeom prst="rect">
            <a:avLst/>
          </a:prstGeom>
          <a:noFill/>
          <a:ln/>
        </p:spPr>
        <p:txBody>
          <a:bodyPr wrap="square" lIns="0" tIns="0" rIns="0" bIns="0" rtlCol="0" anchor="ctr"/>
          <a:lstStyle/>
          <a:p>
            <a:pPr marL="0" indent="0">
              <a:buNone/>
            </a:pPr>
            <a:r>
              <a:rPr lang="en-US" sz="1050" dirty="0">
                <a:solidFill>
                  <a:srgbClr val="CEB888"/>
                </a:solidFill>
                <a:latin typeface="Calibri" pitchFamily="34" charset="0"/>
                <a:ea typeface="Calibri" pitchFamily="34" charset="-122"/>
                <a:cs typeface="Calibri" pitchFamily="34" charset="-120"/>
              </a:rPr>
              <a:t>Bias, privacy, transparency, accountability; ethical frameworks and policy development.</a:t>
            </a:r>
            <a:endParaRPr lang="en-US" sz="1050" dirty="0"/>
          </a:p>
        </p:txBody>
      </p:sp>
      <p:sp>
        <p:nvSpPr>
          <p:cNvPr id="20" name="Text 18"/>
          <p:cNvSpPr/>
          <p:nvPr/>
        </p:nvSpPr>
        <p:spPr>
          <a:xfrm>
            <a:off x="777240" y="4480560"/>
            <a:ext cx="1280160" cy="292608"/>
          </a:xfrm>
          <a:prstGeom prst="rect">
            <a:avLst/>
          </a:prstGeom>
          <a:noFill/>
          <a:ln/>
        </p:spPr>
        <p:txBody>
          <a:bodyPr wrap="square" lIns="0" tIns="0" rIns="0" bIns="0" rtlCol="0" anchor="ctr"/>
          <a:lstStyle/>
          <a:p>
            <a:pPr marL="0" indent="0">
              <a:buNone/>
            </a:pPr>
            <a:r>
              <a:rPr lang="en-US" sz="1100" b="1" kern="0" spc="200" dirty="0">
                <a:solidFill>
                  <a:srgbClr val="CEB888"/>
                </a:solidFill>
                <a:latin typeface="Calibri" pitchFamily="34" charset="0"/>
                <a:ea typeface="Calibri" pitchFamily="34" charset="-122"/>
                <a:cs typeface="Calibri" pitchFamily="34" charset="-120"/>
              </a:rPr>
              <a:t>NGR 5870</a:t>
            </a:r>
            <a:endParaRPr lang="en-US" sz="1100" dirty="0"/>
          </a:p>
        </p:txBody>
      </p:sp>
      <p:sp>
        <p:nvSpPr>
          <p:cNvPr id="21" name="Text 19"/>
          <p:cNvSpPr/>
          <p:nvPr/>
        </p:nvSpPr>
        <p:spPr>
          <a:xfrm>
            <a:off x="2103120" y="4480560"/>
            <a:ext cx="3849624" cy="29260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AI Integration and Application</a:t>
            </a:r>
            <a:endParaRPr lang="en-US" sz="1300" dirty="0"/>
          </a:p>
        </p:txBody>
      </p:sp>
      <p:sp>
        <p:nvSpPr>
          <p:cNvPr id="22" name="Text 20"/>
          <p:cNvSpPr/>
          <p:nvPr/>
        </p:nvSpPr>
        <p:spPr>
          <a:xfrm>
            <a:off x="777240" y="4773168"/>
            <a:ext cx="5175504" cy="502920"/>
          </a:xfrm>
          <a:prstGeom prst="rect">
            <a:avLst/>
          </a:prstGeom>
          <a:noFill/>
          <a:ln/>
        </p:spPr>
        <p:txBody>
          <a:bodyPr wrap="square" lIns="0" tIns="0" rIns="0" bIns="0" rtlCol="0" anchor="ctr"/>
          <a:lstStyle/>
          <a:p>
            <a:pPr marL="0" indent="0">
              <a:buNone/>
            </a:pPr>
            <a:r>
              <a:rPr lang="en-US" sz="1050" dirty="0">
                <a:solidFill>
                  <a:srgbClr val="CEB888"/>
                </a:solidFill>
                <a:latin typeface="Calibri" pitchFamily="34" charset="0"/>
                <a:ea typeface="Calibri" pitchFamily="34" charset="-122"/>
                <a:cs typeface="Calibri" pitchFamily="34" charset="-120"/>
              </a:rPr>
              <a:t>Workflow design, stakeholder mapping, and implementation planning for AI in clinical settings.</a:t>
            </a:r>
            <a:endParaRPr lang="en-US" sz="1050" dirty="0"/>
          </a:p>
        </p:txBody>
      </p:sp>
      <p:sp>
        <p:nvSpPr>
          <p:cNvPr id="23" name="Text 21"/>
          <p:cNvSpPr/>
          <p:nvPr/>
        </p:nvSpPr>
        <p:spPr>
          <a:xfrm>
            <a:off x="777240" y="5303520"/>
            <a:ext cx="1280160" cy="292608"/>
          </a:xfrm>
          <a:prstGeom prst="rect">
            <a:avLst/>
          </a:prstGeom>
          <a:noFill/>
          <a:ln/>
        </p:spPr>
        <p:txBody>
          <a:bodyPr wrap="square" lIns="0" tIns="0" rIns="0" bIns="0" rtlCol="0" anchor="ctr"/>
          <a:lstStyle/>
          <a:p>
            <a:pPr marL="0" indent="0">
              <a:buNone/>
            </a:pPr>
            <a:r>
              <a:rPr lang="en-US" sz="1100" b="1" kern="0" spc="200" dirty="0">
                <a:solidFill>
                  <a:srgbClr val="CEB888"/>
                </a:solidFill>
                <a:latin typeface="Calibri" pitchFamily="34" charset="0"/>
                <a:ea typeface="Calibri" pitchFamily="34" charset="-122"/>
                <a:cs typeface="Calibri" pitchFamily="34" charset="-120"/>
              </a:rPr>
              <a:t>NGR 5864C</a:t>
            </a:r>
            <a:endParaRPr lang="en-US" sz="1100" dirty="0"/>
          </a:p>
        </p:txBody>
      </p:sp>
      <p:sp>
        <p:nvSpPr>
          <p:cNvPr id="24" name="Text 22"/>
          <p:cNvSpPr/>
          <p:nvPr/>
        </p:nvSpPr>
        <p:spPr>
          <a:xfrm>
            <a:off x="2103120" y="5303520"/>
            <a:ext cx="3849624" cy="29260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Clinical Application of AI in Healthcare (Capstone)</a:t>
            </a:r>
            <a:endParaRPr lang="en-US" sz="1300" dirty="0"/>
          </a:p>
        </p:txBody>
      </p:sp>
      <p:sp>
        <p:nvSpPr>
          <p:cNvPr id="25" name="Text 23"/>
          <p:cNvSpPr/>
          <p:nvPr/>
        </p:nvSpPr>
        <p:spPr>
          <a:xfrm>
            <a:off x="777240" y="5596128"/>
            <a:ext cx="5175504" cy="502920"/>
          </a:xfrm>
          <a:prstGeom prst="rect">
            <a:avLst/>
          </a:prstGeom>
          <a:noFill/>
          <a:ln/>
        </p:spPr>
        <p:txBody>
          <a:bodyPr wrap="square" lIns="0" tIns="0" rIns="0" bIns="0" rtlCol="0" anchor="ctr"/>
          <a:lstStyle/>
          <a:p>
            <a:pPr marL="0" indent="0">
              <a:buNone/>
            </a:pPr>
            <a:r>
              <a:rPr lang="en-US" sz="1050" dirty="0">
                <a:solidFill>
                  <a:srgbClr val="CEB888"/>
                </a:solidFill>
                <a:latin typeface="Calibri" pitchFamily="34" charset="0"/>
                <a:ea typeface="Calibri" pitchFamily="34" charset="-122"/>
                <a:cs typeface="Calibri" pitchFamily="34" charset="-120"/>
              </a:rPr>
              <a:t>140 practicum hours; real-world AI implementation project; portfolio development.</a:t>
            </a:r>
            <a:endParaRPr lang="en-US" sz="1050" dirty="0"/>
          </a:p>
        </p:txBody>
      </p:sp>
      <p:sp>
        <p:nvSpPr>
          <p:cNvPr id="26" name="Shape 24"/>
          <p:cNvSpPr/>
          <p:nvPr/>
        </p:nvSpPr>
        <p:spPr>
          <a:xfrm>
            <a:off x="6199632" y="1783080"/>
            <a:ext cx="5541264" cy="4434840"/>
          </a:xfrm>
          <a:prstGeom prst="rect">
            <a:avLst/>
          </a:prstGeom>
          <a:solidFill>
            <a:srgbClr val="F7F2E8"/>
          </a:solidFill>
          <a:ln w="6350">
            <a:solidFill>
              <a:srgbClr val="E5DED1"/>
            </a:solidFill>
            <a:prstDash val="solid"/>
          </a:ln>
        </p:spPr>
        <p:txBody>
          <a:bodyPr/>
          <a:lstStyle/>
          <a:p>
            <a:endParaRPr lang="en-US"/>
          </a:p>
        </p:txBody>
      </p:sp>
      <p:sp>
        <p:nvSpPr>
          <p:cNvPr id="27" name="Shape 25"/>
          <p:cNvSpPr/>
          <p:nvPr/>
        </p:nvSpPr>
        <p:spPr>
          <a:xfrm>
            <a:off x="6199632" y="1783080"/>
            <a:ext cx="5541264" cy="109728"/>
          </a:xfrm>
          <a:prstGeom prst="rect">
            <a:avLst/>
          </a:prstGeom>
          <a:solidFill>
            <a:srgbClr val="782F40"/>
          </a:solidFill>
          <a:ln w="12700">
            <a:solidFill>
              <a:srgbClr val="782F40"/>
            </a:solidFill>
            <a:prstDash val="solid"/>
          </a:ln>
        </p:spPr>
        <p:txBody>
          <a:bodyPr/>
          <a:lstStyle/>
          <a:p>
            <a:endParaRPr lang="en-US"/>
          </a:p>
        </p:txBody>
      </p:sp>
      <p:sp>
        <p:nvSpPr>
          <p:cNvPr id="28" name="Text 26"/>
          <p:cNvSpPr/>
          <p:nvPr/>
        </p:nvSpPr>
        <p:spPr>
          <a:xfrm>
            <a:off x="6428232" y="2057400"/>
            <a:ext cx="5175504" cy="274320"/>
          </a:xfrm>
          <a:prstGeom prst="rect">
            <a:avLst/>
          </a:prstGeom>
          <a:noFill/>
          <a:ln/>
        </p:spPr>
        <p:txBody>
          <a:bodyPr wrap="square" lIns="0" tIns="0" rIns="0" bIns="0" rtlCol="0" anchor="ctr"/>
          <a:lstStyle/>
          <a:p>
            <a:pPr marL="0" indent="0">
              <a:buNone/>
            </a:pPr>
            <a:r>
              <a:rPr lang="en-US" sz="1100" b="1" kern="0" spc="400" dirty="0">
                <a:solidFill>
                  <a:srgbClr val="782F40"/>
                </a:solidFill>
                <a:latin typeface="Calibri" pitchFamily="34" charset="0"/>
                <a:ea typeface="Calibri" pitchFamily="34" charset="-122"/>
                <a:cs typeface="Calibri" pitchFamily="34" charset="-120"/>
              </a:rPr>
              <a:t>SHARED MSN CORE</a:t>
            </a:r>
            <a:endParaRPr lang="en-US" sz="1100" dirty="0"/>
          </a:p>
        </p:txBody>
      </p:sp>
      <p:sp>
        <p:nvSpPr>
          <p:cNvPr id="29" name="Text 27"/>
          <p:cNvSpPr/>
          <p:nvPr/>
        </p:nvSpPr>
        <p:spPr>
          <a:xfrm>
            <a:off x="6428232" y="2331720"/>
            <a:ext cx="5175504" cy="365760"/>
          </a:xfrm>
          <a:prstGeom prst="rect">
            <a:avLst/>
          </a:prstGeom>
          <a:noFill/>
          <a:ln/>
        </p:spPr>
        <p:txBody>
          <a:bodyPr wrap="square" lIns="0" tIns="0" rIns="0" bIns="0" rtlCol="0" anchor="ctr"/>
          <a:lstStyle/>
          <a:p>
            <a:pPr marL="0" indent="0">
              <a:buNone/>
            </a:pPr>
            <a:r>
              <a:rPr lang="en-US" sz="1800" b="1" dirty="0">
                <a:solidFill>
                  <a:srgbClr val="782F40"/>
                </a:solidFill>
                <a:latin typeface="Georgia" pitchFamily="34" charset="0"/>
                <a:ea typeface="Georgia" pitchFamily="34" charset="-122"/>
                <a:cs typeface="Georgia" pitchFamily="34" charset="-120"/>
              </a:rPr>
              <a:t>Advanced nursing foundations</a:t>
            </a:r>
            <a:endParaRPr lang="en-US" sz="1800" dirty="0"/>
          </a:p>
        </p:txBody>
      </p:sp>
      <p:sp>
        <p:nvSpPr>
          <p:cNvPr id="30" name="Text 28"/>
          <p:cNvSpPr/>
          <p:nvPr/>
        </p:nvSpPr>
        <p:spPr>
          <a:xfrm>
            <a:off x="6428232" y="2834640"/>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5140</a:t>
            </a:r>
            <a:endParaRPr lang="en-US" sz="1050" dirty="0"/>
          </a:p>
        </p:txBody>
      </p:sp>
      <p:sp>
        <p:nvSpPr>
          <p:cNvPr id="31" name="Text 29"/>
          <p:cNvSpPr/>
          <p:nvPr/>
        </p:nvSpPr>
        <p:spPr>
          <a:xfrm>
            <a:off x="7772400" y="2834640"/>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Advanced Pathophysiology</a:t>
            </a:r>
            <a:endParaRPr lang="en-US" sz="1200" dirty="0"/>
          </a:p>
        </p:txBody>
      </p:sp>
      <p:sp>
        <p:nvSpPr>
          <p:cNvPr id="32" name="Text 30"/>
          <p:cNvSpPr/>
          <p:nvPr/>
        </p:nvSpPr>
        <p:spPr>
          <a:xfrm>
            <a:off x="6428232" y="3218688"/>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5003</a:t>
            </a:r>
            <a:endParaRPr lang="en-US" sz="1050" dirty="0"/>
          </a:p>
        </p:txBody>
      </p:sp>
      <p:sp>
        <p:nvSpPr>
          <p:cNvPr id="33" name="Text 31"/>
          <p:cNvSpPr/>
          <p:nvPr/>
        </p:nvSpPr>
        <p:spPr>
          <a:xfrm>
            <a:off x="7772400" y="3218688"/>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Advanced Health Assessment</a:t>
            </a:r>
            <a:endParaRPr lang="en-US" sz="1200" dirty="0"/>
          </a:p>
        </p:txBody>
      </p:sp>
      <p:sp>
        <p:nvSpPr>
          <p:cNvPr id="34" name="Text 32"/>
          <p:cNvSpPr/>
          <p:nvPr/>
        </p:nvSpPr>
        <p:spPr>
          <a:xfrm>
            <a:off x="6428232" y="3602736"/>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5172</a:t>
            </a:r>
            <a:endParaRPr lang="en-US" sz="1050" dirty="0"/>
          </a:p>
        </p:txBody>
      </p:sp>
      <p:sp>
        <p:nvSpPr>
          <p:cNvPr id="35" name="Text 33"/>
          <p:cNvSpPr/>
          <p:nvPr/>
        </p:nvSpPr>
        <p:spPr>
          <a:xfrm>
            <a:off x="7772400" y="3602736"/>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Pharmacology for Advanced Practice</a:t>
            </a:r>
            <a:endParaRPr lang="en-US" sz="1200" dirty="0"/>
          </a:p>
        </p:txBody>
      </p:sp>
      <p:sp>
        <p:nvSpPr>
          <p:cNvPr id="36" name="Text 34"/>
          <p:cNvSpPr/>
          <p:nvPr/>
        </p:nvSpPr>
        <p:spPr>
          <a:xfrm>
            <a:off x="6428232" y="3986784"/>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6704</a:t>
            </a:r>
            <a:endParaRPr lang="en-US" sz="1050" dirty="0"/>
          </a:p>
        </p:txBody>
      </p:sp>
      <p:sp>
        <p:nvSpPr>
          <p:cNvPr id="37" name="Text 35"/>
          <p:cNvSpPr/>
          <p:nvPr/>
        </p:nvSpPr>
        <p:spPr>
          <a:xfrm>
            <a:off x="7772400" y="3986784"/>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Scholarly Writing</a:t>
            </a:r>
            <a:endParaRPr lang="en-US" sz="1200" dirty="0"/>
          </a:p>
        </p:txBody>
      </p:sp>
      <p:sp>
        <p:nvSpPr>
          <p:cNvPr id="38" name="Text 36"/>
          <p:cNvSpPr/>
          <p:nvPr/>
        </p:nvSpPr>
        <p:spPr>
          <a:xfrm>
            <a:off x="6428232" y="4370832"/>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XXXX</a:t>
            </a:r>
            <a:endParaRPr lang="en-US" sz="1050" dirty="0"/>
          </a:p>
        </p:txBody>
      </p:sp>
      <p:sp>
        <p:nvSpPr>
          <p:cNvPr id="39" name="Text 37"/>
          <p:cNvSpPr/>
          <p:nvPr/>
        </p:nvSpPr>
        <p:spPr>
          <a:xfrm>
            <a:off x="7772400" y="4370832"/>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Healthcare Quality and Safety</a:t>
            </a:r>
            <a:endParaRPr lang="en-US" sz="1200" dirty="0"/>
          </a:p>
        </p:txBody>
      </p:sp>
      <p:sp>
        <p:nvSpPr>
          <p:cNvPr id="40" name="Text 38"/>
          <p:cNvSpPr/>
          <p:nvPr/>
        </p:nvSpPr>
        <p:spPr>
          <a:xfrm>
            <a:off x="6428232" y="4754880"/>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XXXX</a:t>
            </a:r>
            <a:endParaRPr lang="en-US" sz="1050" dirty="0"/>
          </a:p>
        </p:txBody>
      </p:sp>
      <p:sp>
        <p:nvSpPr>
          <p:cNvPr id="41" name="Text 39"/>
          <p:cNvSpPr/>
          <p:nvPr/>
        </p:nvSpPr>
        <p:spPr>
          <a:xfrm>
            <a:off x="7772400" y="4754880"/>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Integration of Evidence in Advanced Practice</a:t>
            </a:r>
            <a:endParaRPr lang="en-US" sz="1200" dirty="0"/>
          </a:p>
        </p:txBody>
      </p:sp>
      <p:sp>
        <p:nvSpPr>
          <p:cNvPr id="42" name="Text 40"/>
          <p:cNvSpPr/>
          <p:nvPr/>
        </p:nvSpPr>
        <p:spPr>
          <a:xfrm>
            <a:off x="6428232" y="5138928"/>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XXXX</a:t>
            </a:r>
            <a:endParaRPr lang="en-US" sz="1050" dirty="0"/>
          </a:p>
        </p:txBody>
      </p:sp>
      <p:sp>
        <p:nvSpPr>
          <p:cNvPr id="43" name="Text 41"/>
          <p:cNvSpPr/>
          <p:nvPr/>
        </p:nvSpPr>
        <p:spPr>
          <a:xfrm>
            <a:off x="7772400" y="5138928"/>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Professional Nursing: Policy, Leadership, Practice</a:t>
            </a:r>
            <a:endParaRPr lang="en-US" sz="1200" dirty="0"/>
          </a:p>
        </p:txBody>
      </p:sp>
      <p:sp>
        <p:nvSpPr>
          <p:cNvPr id="44" name="Text 42"/>
          <p:cNvSpPr/>
          <p:nvPr/>
        </p:nvSpPr>
        <p:spPr>
          <a:xfrm>
            <a:off x="6428232" y="5522976"/>
            <a:ext cx="1280160" cy="292608"/>
          </a:xfrm>
          <a:prstGeom prst="rect">
            <a:avLst/>
          </a:prstGeom>
          <a:noFill/>
          <a:ln/>
        </p:spPr>
        <p:txBody>
          <a:bodyPr wrap="square" lIns="0" tIns="0" rIns="0" bIns="0" rtlCol="0" anchor="ctr"/>
          <a:lstStyle/>
          <a:p>
            <a:pPr marL="0" indent="0">
              <a:buNone/>
            </a:pPr>
            <a:r>
              <a:rPr lang="en-US" sz="1050" b="1" kern="0" spc="200" dirty="0">
                <a:solidFill>
                  <a:srgbClr val="A38B5C"/>
                </a:solidFill>
                <a:latin typeface="Calibri" pitchFamily="34" charset="0"/>
                <a:ea typeface="Calibri" pitchFamily="34" charset="-122"/>
                <a:cs typeface="Calibri" pitchFamily="34" charset="-120"/>
              </a:rPr>
              <a:t>NGR XXXXC</a:t>
            </a:r>
            <a:endParaRPr lang="en-US" sz="1050" dirty="0"/>
          </a:p>
        </p:txBody>
      </p:sp>
      <p:sp>
        <p:nvSpPr>
          <p:cNvPr id="45" name="Text 43"/>
          <p:cNvSpPr/>
          <p:nvPr/>
        </p:nvSpPr>
        <p:spPr>
          <a:xfrm>
            <a:off x="7772400" y="5522976"/>
            <a:ext cx="3758184" cy="292608"/>
          </a:xfrm>
          <a:prstGeom prst="rect">
            <a:avLst/>
          </a:prstGeom>
          <a:noFill/>
          <a:ln/>
        </p:spPr>
        <p:txBody>
          <a:bodyPr wrap="square" lIns="0" tIns="0" rIns="0" bIns="0" rtlCol="0" anchor="ctr"/>
          <a:lstStyle/>
          <a:p>
            <a:pPr marL="0" indent="0">
              <a:buNone/>
            </a:pPr>
            <a:r>
              <a:rPr lang="en-US" sz="1200" dirty="0">
                <a:solidFill>
                  <a:srgbClr val="1F1A1A"/>
                </a:solidFill>
                <a:latin typeface="Calibri" pitchFamily="34" charset="0"/>
                <a:ea typeface="Calibri" pitchFamily="34" charset="-122"/>
                <a:cs typeface="Calibri" pitchFamily="34" charset="-120"/>
              </a:rPr>
              <a:t>MSN Scholarly Project I and II (180 + 180 hours)</a:t>
            </a:r>
            <a:endParaRPr lang="en-US" sz="1200" dirty="0"/>
          </a:p>
        </p:txBody>
      </p:sp>
      <p:sp>
        <p:nvSpPr>
          <p:cNvPr id="46" name="Text 44"/>
          <p:cNvSpPr/>
          <p:nvPr/>
        </p:nvSpPr>
        <p:spPr>
          <a:xfrm>
            <a:off x="457200" y="6263640"/>
            <a:ext cx="11277295" cy="274320"/>
          </a:xfrm>
          <a:prstGeom prst="rect">
            <a:avLst/>
          </a:prstGeom>
          <a:noFill/>
          <a:ln/>
        </p:spPr>
        <p:txBody>
          <a:bodyPr wrap="square" rtlCol="0" anchor="ctr"/>
          <a:lstStyle/>
          <a:p>
            <a:pPr marL="0" indent="0" algn="ctr">
              <a:buNone/>
            </a:pPr>
            <a:r>
              <a:rPr lang="en-US" sz="950" i="1" dirty="0">
                <a:solidFill>
                  <a:srgbClr val="857C7E"/>
                </a:solidFill>
                <a:latin typeface="Calibri" pitchFamily="34" charset="0"/>
                <a:ea typeface="Calibri" pitchFamily="34" charset="-122"/>
                <a:cs typeface="Calibri" pitchFamily="34" charset="-120"/>
              </a:rPr>
              <a:t>The 3Ps (Pathophysiology, Pharmacology, Health Assessment) prepare graduates for post-master's certificate and DNP study.</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8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TRACK 01  |  PROJECTS AND CAREERS</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What students do, and where they go.</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Text 8"/>
          <p:cNvSpPr/>
          <p:nvPr/>
        </p:nvSpPr>
        <p:spPr>
          <a:xfrm>
            <a:off x="457200" y="1783080"/>
            <a:ext cx="5486400" cy="274320"/>
          </a:xfrm>
          <a:prstGeom prst="rect">
            <a:avLst/>
          </a:prstGeom>
          <a:noFill/>
          <a:ln/>
        </p:spPr>
        <p:txBody>
          <a:bodyPr wrap="square" lIns="0" tIns="0" rIns="0" bIns="0" rtlCol="0" anchor="ctr"/>
          <a:lstStyle/>
          <a:p>
            <a:pPr marL="0" indent="0">
              <a:buNone/>
            </a:pPr>
            <a:r>
              <a:rPr lang="en-US" sz="1100" b="1" kern="0" spc="300" dirty="0">
                <a:solidFill>
                  <a:srgbClr val="A38B5C"/>
                </a:solidFill>
                <a:latin typeface="Calibri" pitchFamily="34" charset="0"/>
                <a:ea typeface="Calibri" pitchFamily="34" charset="-122"/>
                <a:cs typeface="Calibri" pitchFamily="34" charset="-120"/>
              </a:rPr>
              <a:t>APPLIED PROJECT ARCHETYPES</a:t>
            </a:r>
            <a:endParaRPr lang="en-US" sz="1100" dirty="0"/>
          </a:p>
        </p:txBody>
      </p:sp>
      <p:sp>
        <p:nvSpPr>
          <p:cNvPr id="11" name="Text 9"/>
          <p:cNvSpPr/>
          <p:nvPr/>
        </p:nvSpPr>
        <p:spPr>
          <a:xfrm>
            <a:off x="457200" y="2057400"/>
            <a:ext cx="5486400" cy="365760"/>
          </a:xfrm>
          <a:prstGeom prst="rect">
            <a:avLst/>
          </a:prstGeom>
          <a:noFill/>
          <a:ln/>
        </p:spPr>
        <p:txBody>
          <a:bodyPr wrap="square" lIns="0" tIns="0" rIns="0" bIns="0" rtlCol="0" anchor="ctr"/>
          <a:lstStyle/>
          <a:p>
            <a:pPr marL="0" indent="0">
              <a:buNone/>
            </a:pPr>
            <a:r>
              <a:rPr lang="en-US" sz="1300" i="1" dirty="0">
                <a:solidFill>
                  <a:srgbClr val="4A4344"/>
                </a:solidFill>
                <a:latin typeface="Calibri" pitchFamily="34" charset="0"/>
                <a:ea typeface="Calibri" pitchFamily="34" charset="-122"/>
                <a:cs typeface="Calibri" pitchFamily="34" charset="-120"/>
              </a:rPr>
              <a:t>Examples of practicum experiences and scholarly project work</a:t>
            </a:r>
            <a:endParaRPr lang="en-US" sz="1300" dirty="0"/>
          </a:p>
        </p:txBody>
      </p:sp>
      <p:sp>
        <p:nvSpPr>
          <p:cNvPr id="12" name="Shape 10"/>
          <p:cNvSpPr/>
          <p:nvPr/>
        </p:nvSpPr>
        <p:spPr>
          <a:xfrm>
            <a:off x="457200" y="2468880"/>
            <a:ext cx="5486400" cy="868680"/>
          </a:xfrm>
          <a:prstGeom prst="rect">
            <a:avLst/>
          </a:prstGeom>
          <a:solidFill>
            <a:srgbClr val="F7F2E8"/>
          </a:solidFill>
          <a:ln w="6350">
            <a:solidFill>
              <a:srgbClr val="E5DED1"/>
            </a:solidFill>
            <a:prstDash val="solid"/>
          </a:ln>
        </p:spPr>
        <p:txBody>
          <a:bodyPr/>
          <a:lstStyle/>
          <a:p>
            <a:endParaRPr lang="en-US"/>
          </a:p>
        </p:txBody>
      </p:sp>
      <p:sp>
        <p:nvSpPr>
          <p:cNvPr id="13" name="Shape 11"/>
          <p:cNvSpPr/>
          <p:nvPr/>
        </p:nvSpPr>
        <p:spPr>
          <a:xfrm>
            <a:off x="457200" y="2468880"/>
            <a:ext cx="73152" cy="868680"/>
          </a:xfrm>
          <a:prstGeom prst="rect">
            <a:avLst/>
          </a:prstGeom>
          <a:solidFill>
            <a:srgbClr val="782F40"/>
          </a:solidFill>
          <a:ln w="12700">
            <a:solidFill>
              <a:srgbClr val="782F40"/>
            </a:solidFill>
            <a:prstDash val="solid"/>
          </a:ln>
        </p:spPr>
        <p:txBody>
          <a:bodyPr/>
          <a:lstStyle/>
          <a:p>
            <a:endParaRPr lang="en-US"/>
          </a:p>
        </p:txBody>
      </p:sp>
      <p:sp>
        <p:nvSpPr>
          <p:cNvPr id="14" name="Text 12"/>
          <p:cNvSpPr/>
          <p:nvPr/>
        </p:nvSpPr>
        <p:spPr>
          <a:xfrm>
            <a:off x="685800" y="2578608"/>
            <a:ext cx="51663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AI bias and safety audit</a:t>
            </a:r>
            <a:endParaRPr lang="en-US" sz="1400" dirty="0"/>
          </a:p>
        </p:txBody>
      </p:sp>
      <p:sp>
        <p:nvSpPr>
          <p:cNvPr id="15" name="Text 13"/>
          <p:cNvSpPr/>
          <p:nvPr/>
        </p:nvSpPr>
        <p:spPr>
          <a:xfrm>
            <a:off x="685800" y="2926080"/>
            <a:ext cx="5166360" cy="3657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Evaluate a clinical AI tool for accuracy, equity gaps, and patient-safety risks.</a:t>
            </a:r>
            <a:endParaRPr lang="en-US" sz="1100" dirty="0"/>
          </a:p>
        </p:txBody>
      </p:sp>
      <p:sp>
        <p:nvSpPr>
          <p:cNvPr id="16" name="Shape 14"/>
          <p:cNvSpPr/>
          <p:nvPr/>
        </p:nvSpPr>
        <p:spPr>
          <a:xfrm>
            <a:off x="457200" y="3401568"/>
            <a:ext cx="5486400" cy="868680"/>
          </a:xfrm>
          <a:prstGeom prst="rect">
            <a:avLst/>
          </a:prstGeom>
          <a:solidFill>
            <a:srgbClr val="F7F2E8"/>
          </a:solidFill>
          <a:ln w="6350">
            <a:solidFill>
              <a:srgbClr val="E5DED1"/>
            </a:solidFill>
            <a:prstDash val="solid"/>
          </a:ln>
        </p:spPr>
        <p:txBody>
          <a:bodyPr/>
          <a:lstStyle/>
          <a:p>
            <a:endParaRPr lang="en-US"/>
          </a:p>
        </p:txBody>
      </p:sp>
      <p:sp>
        <p:nvSpPr>
          <p:cNvPr id="17" name="Shape 15"/>
          <p:cNvSpPr/>
          <p:nvPr/>
        </p:nvSpPr>
        <p:spPr>
          <a:xfrm>
            <a:off x="457200" y="3401568"/>
            <a:ext cx="73152" cy="868680"/>
          </a:xfrm>
          <a:prstGeom prst="rect">
            <a:avLst/>
          </a:prstGeom>
          <a:solidFill>
            <a:srgbClr val="782F40"/>
          </a:solidFill>
          <a:ln w="12700">
            <a:solidFill>
              <a:srgbClr val="782F40"/>
            </a:solidFill>
            <a:prstDash val="solid"/>
          </a:ln>
        </p:spPr>
        <p:txBody>
          <a:bodyPr/>
          <a:lstStyle/>
          <a:p>
            <a:endParaRPr lang="en-US"/>
          </a:p>
        </p:txBody>
      </p:sp>
      <p:sp>
        <p:nvSpPr>
          <p:cNvPr id="18" name="Text 16"/>
          <p:cNvSpPr/>
          <p:nvPr/>
        </p:nvSpPr>
        <p:spPr>
          <a:xfrm>
            <a:off x="685800" y="3511296"/>
            <a:ext cx="51663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Workflow integration plan</a:t>
            </a:r>
            <a:endParaRPr lang="en-US" sz="1400" dirty="0"/>
          </a:p>
        </p:txBody>
      </p:sp>
      <p:sp>
        <p:nvSpPr>
          <p:cNvPr id="19" name="Text 17"/>
          <p:cNvSpPr/>
          <p:nvPr/>
        </p:nvSpPr>
        <p:spPr>
          <a:xfrm>
            <a:off x="685800" y="3858768"/>
            <a:ext cx="5166360" cy="3657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Map a unit-level workflow, identify integration points, and design implementation steps.</a:t>
            </a:r>
            <a:endParaRPr lang="en-US" sz="1100" dirty="0"/>
          </a:p>
        </p:txBody>
      </p:sp>
      <p:sp>
        <p:nvSpPr>
          <p:cNvPr id="20" name="Shape 18"/>
          <p:cNvSpPr/>
          <p:nvPr/>
        </p:nvSpPr>
        <p:spPr>
          <a:xfrm>
            <a:off x="457200" y="4334256"/>
            <a:ext cx="5486400" cy="868680"/>
          </a:xfrm>
          <a:prstGeom prst="rect">
            <a:avLst/>
          </a:prstGeom>
          <a:solidFill>
            <a:srgbClr val="F7F2E8"/>
          </a:solidFill>
          <a:ln w="6350">
            <a:solidFill>
              <a:srgbClr val="E5DED1"/>
            </a:solidFill>
            <a:prstDash val="solid"/>
          </a:ln>
        </p:spPr>
        <p:txBody>
          <a:bodyPr/>
          <a:lstStyle/>
          <a:p>
            <a:endParaRPr lang="en-US"/>
          </a:p>
        </p:txBody>
      </p:sp>
      <p:sp>
        <p:nvSpPr>
          <p:cNvPr id="21" name="Shape 19"/>
          <p:cNvSpPr/>
          <p:nvPr/>
        </p:nvSpPr>
        <p:spPr>
          <a:xfrm>
            <a:off x="457200" y="4334256"/>
            <a:ext cx="73152" cy="868680"/>
          </a:xfrm>
          <a:prstGeom prst="rect">
            <a:avLst/>
          </a:prstGeom>
          <a:solidFill>
            <a:srgbClr val="782F40"/>
          </a:solidFill>
          <a:ln w="12700">
            <a:solidFill>
              <a:srgbClr val="782F40"/>
            </a:solidFill>
            <a:prstDash val="solid"/>
          </a:ln>
        </p:spPr>
        <p:txBody>
          <a:bodyPr/>
          <a:lstStyle/>
          <a:p>
            <a:endParaRPr lang="en-US"/>
          </a:p>
        </p:txBody>
      </p:sp>
      <p:sp>
        <p:nvSpPr>
          <p:cNvPr id="22" name="Text 20"/>
          <p:cNvSpPr/>
          <p:nvPr/>
        </p:nvSpPr>
        <p:spPr>
          <a:xfrm>
            <a:off x="685800" y="4443984"/>
            <a:ext cx="51663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AI literacy curriculum</a:t>
            </a:r>
            <a:endParaRPr lang="en-US" sz="1400" dirty="0"/>
          </a:p>
        </p:txBody>
      </p:sp>
      <p:sp>
        <p:nvSpPr>
          <p:cNvPr id="23" name="Text 21"/>
          <p:cNvSpPr/>
          <p:nvPr/>
        </p:nvSpPr>
        <p:spPr>
          <a:xfrm>
            <a:off x="685800" y="4791456"/>
            <a:ext cx="5166360" cy="3657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Build staff or student AI literacy training, with assessment of learning outcomes.</a:t>
            </a:r>
            <a:endParaRPr lang="en-US" sz="1100" dirty="0"/>
          </a:p>
        </p:txBody>
      </p:sp>
      <p:sp>
        <p:nvSpPr>
          <p:cNvPr id="24" name="Shape 22"/>
          <p:cNvSpPr/>
          <p:nvPr/>
        </p:nvSpPr>
        <p:spPr>
          <a:xfrm>
            <a:off x="457200" y="5266944"/>
            <a:ext cx="5486400" cy="868680"/>
          </a:xfrm>
          <a:prstGeom prst="rect">
            <a:avLst/>
          </a:prstGeom>
          <a:solidFill>
            <a:srgbClr val="F7F2E8"/>
          </a:solidFill>
          <a:ln w="6350">
            <a:solidFill>
              <a:srgbClr val="E5DED1"/>
            </a:solidFill>
            <a:prstDash val="solid"/>
          </a:ln>
        </p:spPr>
        <p:txBody>
          <a:bodyPr/>
          <a:lstStyle/>
          <a:p>
            <a:endParaRPr lang="en-US"/>
          </a:p>
        </p:txBody>
      </p:sp>
      <p:sp>
        <p:nvSpPr>
          <p:cNvPr id="25" name="Shape 23"/>
          <p:cNvSpPr/>
          <p:nvPr/>
        </p:nvSpPr>
        <p:spPr>
          <a:xfrm>
            <a:off x="457200" y="5266944"/>
            <a:ext cx="73152" cy="868680"/>
          </a:xfrm>
          <a:prstGeom prst="rect">
            <a:avLst/>
          </a:prstGeom>
          <a:solidFill>
            <a:srgbClr val="782F40"/>
          </a:solidFill>
          <a:ln w="12700">
            <a:solidFill>
              <a:srgbClr val="782F40"/>
            </a:solidFill>
            <a:prstDash val="solid"/>
          </a:ln>
        </p:spPr>
        <p:txBody>
          <a:bodyPr/>
          <a:lstStyle/>
          <a:p>
            <a:endParaRPr lang="en-US"/>
          </a:p>
        </p:txBody>
      </p:sp>
      <p:sp>
        <p:nvSpPr>
          <p:cNvPr id="26" name="Text 24"/>
          <p:cNvSpPr/>
          <p:nvPr/>
        </p:nvSpPr>
        <p:spPr>
          <a:xfrm>
            <a:off x="685800" y="5376672"/>
            <a:ext cx="5166360" cy="365760"/>
          </a:xfrm>
          <a:prstGeom prst="rect">
            <a:avLst/>
          </a:prstGeom>
          <a:noFill/>
          <a:ln/>
        </p:spPr>
        <p:txBody>
          <a:bodyPr wrap="square" lIns="0" tIns="0" rIns="0" bIns="0" rtlCol="0" anchor="ctr"/>
          <a:lstStyle/>
          <a:p>
            <a:pPr marL="0" indent="0">
              <a:buNone/>
            </a:pPr>
            <a:r>
              <a:rPr lang="en-US" sz="1400" b="1" dirty="0">
                <a:solidFill>
                  <a:srgbClr val="782F40"/>
                </a:solidFill>
                <a:latin typeface="Calibri" pitchFamily="34" charset="0"/>
                <a:ea typeface="Calibri" pitchFamily="34" charset="-122"/>
                <a:cs typeface="Calibri" pitchFamily="34" charset="-120"/>
              </a:rPr>
              <a:t>Governance committee work</a:t>
            </a:r>
            <a:endParaRPr lang="en-US" sz="1400" dirty="0"/>
          </a:p>
        </p:txBody>
      </p:sp>
      <p:sp>
        <p:nvSpPr>
          <p:cNvPr id="27" name="Text 25"/>
          <p:cNvSpPr/>
          <p:nvPr/>
        </p:nvSpPr>
        <p:spPr>
          <a:xfrm>
            <a:off x="685800" y="5724144"/>
            <a:ext cx="5166360" cy="365760"/>
          </a:xfrm>
          <a:prstGeom prst="rect">
            <a:avLst/>
          </a:prstGeom>
          <a:noFill/>
          <a:ln/>
        </p:spPr>
        <p:txBody>
          <a:bodyPr wrap="square" lIns="0" tIns="0" rIns="0" bIns="0" rtlCol="0" anchor="ctr"/>
          <a:lstStyle/>
          <a:p>
            <a:pPr marL="0" indent="0">
              <a:buNone/>
            </a:pPr>
            <a:r>
              <a:rPr lang="en-US" sz="1100" dirty="0">
                <a:solidFill>
                  <a:srgbClr val="4A4344"/>
                </a:solidFill>
                <a:latin typeface="Calibri" pitchFamily="34" charset="0"/>
                <a:ea typeface="Calibri" pitchFamily="34" charset="-122"/>
                <a:cs typeface="Calibri" pitchFamily="34" charset="-120"/>
              </a:rPr>
              <a:t>Contribute to AI governance frameworks, policies, or oversight committees in a health system.</a:t>
            </a:r>
            <a:endParaRPr lang="en-US" sz="1100" dirty="0"/>
          </a:p>
        </p:txBody>
      </p:sp>
      <p:sp>
        <p:nvSpPr>
          <p:cNvPr id="28" name="Text 26"/>
          <p:cNvSpPr/>
          <p:nvPr/>
        </p:nvSpPr>
        <p:spPr>
          <a:xfrm>
            <a:off x="6263640" y="1783080"/>
            <a:ext cx="5486400" cy="274320"/>
          </a:xfrm>
          <a:prstGeom prst="rect">
            <a:avLst/>
          </a:prstGeom>
          <a:noFill/>
          <a:ln/>
        </p:spPr>
        <p:txBody>
          <a:bodyPr wrap="square" lIns="0" tIns="0" rIns="0" bIns="0" rtlCol="0" anchor="ctr"/>
          <a:lstStyle/>
          <a:p>
            <a:pPr marL="0" indent="0">
              <a:buNone/>
            </a:pPr>
            <a:r>
              <a:rPr lang="en-US" sz="1100" b="1" kern="0" spc="300" dirty="0">
                <a:solidFill>
                  <a:srgbClr val="A38B5C"/>
                </a:solidFill>
                <a:latin typeface="Calibri" pitchFamily="34" charset="0"/>
                <a:ea typeface="Calibri" pitchFamily="34" charset="-122"/>
                <a:cs typeface="Calibri" pitchFamily="34" charset="-120"/>
              </a:rPr>
              <a:t>CAREER PATHWAYS</a:t>
            </a:r>
            <a:endParaRPr lang="en-US" sz="1100" dirty="0"/>
          </a:p>
        </p:txBody>
      </p:sp>
      <p:sp>
        <p:nvSpPr>
          <p:cNvPr id="29" name="Text 27"/>
          <p:cNvSpPr/>
          <p:nvPr/>
        </p:nvSpPr>
        <p:spPr>
          <a:xfrm>
            <a:off x="6263640" y="2057400"/>
            <a:ext cx="5486400" cy="365760"/>
          </a:xfrm>
          <a:prstGeom prst="rect">
            <a:avLst/>
          </a:prstGeom>
          <a:noFill/>
          <a:ln/>
        </p:spPr>
        <p:txBody>
          <a:bodyPr wrap="square" lIns="0" tIns="0" rIns="0" bIns="0" rtlCol="0" anchor="ctr"/>
          <a:lstStyle/>
          <a:p>
            <a:pPr marL="0" indent="0">
              <a:buNone/>
            </a:pPr>
            <a:r>
              <a:rPr lang="en-US" sz="1300" i="1" dirty="0">
                <a:solidFill>
                  <a:srgbClr val="4A4344"/>
                </a:solidFill>
                <a:latin typeface="Calibri" pitchFamily="34" charset="0"/>
                <a:ea typeface="Calibri" pitchFamily="34" charset="-122"/>
                <a:cs typeface="Calibri" pitchFamily="34" charset="-120"/>
              </a:rPr>
              <a:t>Roles graduates are positioned to step into</a:t>
            </a:r>
            <a:endParaRPr lang="en-US" sz="1300" dirty="0"/>
          </a:p>
        </p:txBody>
      </p:sp>
      <p:sp>
        <p:nvSpPr>
          <p:cNvPr id="30" name="Shape 28"/>
          <p:cNvSpPr/>
          <p:nvPr/>
        </p:nvSpPr>
        <p:spPr>
          <a:xfrm>
            <a:off x="6263640" y="2468880"/>
            <a:ext cx="5486400" cy="3703320"/>
          </a:xfrm>
          <a:prstGeom prst="rect">
            <a:avLst/>
          </a:prstGeom>
          <a:solidFill>
            <a:srgbClr val="FFFFFF"/>
          </a:solidFill>
          <a:ln w="6350">
            <a:solidFill>
              <a:srgbClr val="E5DED1"/>
            </a:solidFill>
            <a:prstDash val="solid"/>
          </a:ln>
        </p:spPr>
        <p:txBody>
          <a:bodyPr/>
          <a:lstStyle/>
          <a:p>
            <a:endParaRPr lang="en-US"/>
          </a:p>
        </p:txBody>
      </p:sp>
      <p:sp>
        <p:nvSpPr>
          <p:cNvPr id="31" name="Shape 29"/>
          <p:cNvSpPr/>
          <p:nvPr/>
        </p:nvSpPr>
        <p:spPr>
          <a:xfrm>
            <a:off x="6263640" y="2468880"/>
            <a:ext cx="5486400" cy="73152"/>
          </a:xfrm>
          <a:prstGeom prst="rect">
            <a:avLst/>
          </a:prstGeom>
          <a:solidFill>
            <a:srgbClr val="CEB888"/>
          </a:solidFill>
          <a:ln w="12700">
            <a:solidFill>
              <a:srgbClr val="CEB888"/>
            </a:solidFill>
            <a:prstDash val="solid"/>
          </a:ln>
        </p:spPr>
        <p:txBody>
          <a:bodyPr/>
          <a:lstStyle/>
          <a:p>
            <a:endParaRPr lang="en-US"/>
          </a:p>
        </p:txBody>
      </p:sp>
      <p:pic>
        <p:nvPicPr>
          <p:cNvPr id="32" name="Image 0" descr="preencoded.png"/>
          <p:cNvPicPr>
            <a:picLocks noChangeAspect="1"/>
          </p:cNvPicPr>
          <p:nvPr/>
        </p:nvPicPr>
        <p:blipFill>
          <a:blip r:embed="rId3"/>
          <a:stretch>
            <a:fillRect/>
          </a:stretch>
        </p:blipFill>
        <p:spPr>
          <a:xfrm>
            <a:off x="6446520" y="2734056"/>
            <a:ext cx="201168" cy="201168"/>
          </a:xfrm>
          <a:prstGeom prst="rect">
            <a:avLst/>
          </a:prstGeom>
        </p:spPr>
      </p:pic>
      <p:sp>
        <p:nvSpPr>
          <p:cNvPr id="33" name="Text 30"/>
          <p:cNvSpPr/>
          <p:nvPr/>
        </p:nvSpPr>
        <p:spPr>
          <a:xfrm>
            <a:off x="6766560" y="269748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Clinical informatics specialist</a:t>
            </a:r>
            <a:endParaRPr lang="en-US" sz="1150" dirty="0"/>
          </a:p>
        </p:txBody>
      </p:sp>
      <p:pic>
        <p:nvPicPr>
          <p:cNvPr id="34" name="Image 1" descr="preencoded.png"/>
          <p:cNvPicPr>
            <a:picLocks noChangeAspect="1"/>
          </p:cNvPicPr>
          <p:nvPr/>
        </p:nvPicPr>
        <p:blipFill>
          <a:blip r:embed="rId3"/>
          <a:stretch>
            <a:fillRect/>
          </a:stretch>
        </p:blipFill>
        <p:spPr>
          <a:xfrm>
            <a:off x="6446520" y="3099816"/>
            <a:ext cx="201168" cy="201168"/>
          </a:xfrm>
          <a:prstGeom prst="rect">
            <a:avLst/>
          </a:prstGeom>
        </p:spPr>
      </p:pic>
      <p:sp>
        <p:nvSpPr>
          <p:cNvPr id="35" name="Text 31"/>
          <p:cNvSpPr/>
          <p:nvPr/>
        </p:nvSpPr>
        <p:spPr>
          <a:xfrm>
            <a:off x="6766560" y="306324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AI implementation or integration consultant</a:t>
            </a:r>
            <a:endParaRPr lang="en-US" sz="1150" dirty="0"/>
          </a:p>
        </p:txBody>
      </p:sp>
      <p:pic>
        <p:nvPicPr>
          <p:cNvPr id="36" name="Image 2" descr="preencoded.png"/>
          <p:cNvPicPr>
            <a:picLocks noChangeAspect="1"/>
          </p:cNvPicPr>
          <p:nvPr/>
        </p:nvPicPr>
        <p:blipFill>
          <a:blip r:embed="rId3"/>
          <a:stretch>
            <a:fillRect/>
          </a:stretch>
        </p:blipFill>
        <p:spPr>
          <a:xfrm>
            <a:off x="6446520" y="3465576"/>
            <a:ext cx="201168" cy="201168"/>
          </a:xfrm>
          <a:prstGeom prst="rect">
            <a:avLst/>
          </a:prstGeom>
        </p:spPr>
      </p:pic>
      <p:sp>
        <p:nvSpPr>
          <p:cNvPr id="37" name="Text 32"/>
          <p:cNvSpPr/>
          <p:nvPr/>
        </p:nvSpPr>
        <p:spPr>
          <a:xfrm>
            <a:off x="6766560" y="342900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Digital health nurse leader</a:t>
            </a:r>
            <a:endParaRPr lang="en-US" sz="1150" dirty="0"/>
          </a:p>
        </p:txBody>
      </p:sp>
      <p:pic>
        <p:nvPicPr>
          <p:cNvPr id="38" name="Image 3" descr="preencoded.png"/>
          <p:cNvPicPr>
            <a:picLocks noChangeAspect="1"/>
          </p:cNvPicPr>
          <p:nvPr/>
        </p:nvPicPr>
        <p:blipFill>
          <a:blip r:embed="rId3"/>
          <a:stretch>
            <a:fillRect/>
          </a:stretch>
        </p:blipFill>
        <p:spPr>
          <a:xfrm>
            <a:off x="6446520" y="3831336"/>
            <a:ext cx="201168" cy="201168"/>
          </a:xfrm>
          <a:prstGeom prst="rect">
            <a:avLst/>
          </a:prstGeom>
        </p:spPr>
      </p:pic>
      <p:sp>
        <p:nvSpPr>
          <p:cNvPr id="39" name="Text 33"/>
          <p:cNvSpPr/>
          <p:nvPr/>
        </p:nvSpPr>
        <p:spPr>
          <a:xfrm>
            <a:off x="6766560" y="379476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Healthcare quality and safety innovation specialist</a:t>
            </a:r>
            <a:endParaRPr lang="en-US" sz="1150" dirty="0"/>
          </a:p>
        </p:txBody>
      </p:sp>
      <p:pic>
        <p:nvPicPr>
          <p:cNvPr id="40" name="Image 4" descr="preencoded.png"/>
          <p:cNvPicPr>
            <a:picLocks noChangeAspect="1"/>
          </p:cNvPicPr>
          <p:nvPr/>
        </p:nvPicPr>
        <p:blipFill>
          <a:blip r:embed="rId3"/>
          <a:stretch>
            <a:fillRect/>
          </a:stretch>
        </p:blipFill>
        <p:spPr>
          <a:xfrm>
            <a:off x="6446520" y="4197096"/>
            <a:ext cx="201168" cy="201168"/>
          </a:xfrm>
          <a:prstGeom prst="rect">
            <a:avLst/>
          </a:prstGeom>
        </p:spPr>
      </p:pic>
      <p:sp>
        <p:nvSpPr>
          <p:cNvPr id="41" name="Text 34"/>
          <p:cNvSpPr/>
          <p:nvPr/>
        </p:nvSpPr>
        <p:spPr>
          <a:xfrm>
            <a:off x="6766560" y="416052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Nursing AI governance contributor</a:t>
            </a:r>
            <a:endParaRPr lang="en-US" sz="1150" dirty="0"/>
          </a:p>
        </p:txBody>
      </p:sp>
      <p:pic>
        <p:nvPicPr>
          <p:cNvPr id="42" name="Image 5" descr="preencoded.png"/>
          <p:cNvPicPr>
            <a:picLocks noChangeAspect="1"/>
          </p:cNvPicPr>
          <p:nvPr/>
        </p:nvPicPr>
        <p:blipFill>
          <a:blip r:embed="rId3"/>
          <a:stretch>
            <a:fillRect/>
          </a:stretch>
        </p:blipFill>
        <p:spPr>
          <a:xfrm>
            <a:off x="6446520" y="4562856"/>
            <a:ext cx="201168" cy="201168"/>
          </a:xfrm>
          <a:prstGeom prst="rect">
            <a:avLst/>
          </a:prstGeom>
        </p:spPr>
      </p:pic>
      <p:sp>
        <p:nvSpPr>
          <p:cNvPr id="43" name="Text 35"/>
          <p:cNvSpPr/>
          <p:nvPr/>
        </p:nvSpPr>
        <p:spPr>
          <a:xfrm>
            <a:off x="6766560" y="452628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Healthcare technology specialist </a:t>
            </a:r>
            <a:endParaRPr lang="en-US" sz="1150" dirty="0"/>
          </a:p>
        </p:txBody>
      </p:sp>
      <p:pic>
        <p:nvPicPr>
          <p:cNvPr id="44" name="Image 6" descr="preencoded.png"/>
          <p:cNvPicPr>
            <a:picLocks noChangeAspect="1"/>
          </p:cNvPicPr>
          <p:nvPr/>
        </p:nvPicPr>
        <p:blipFill>
          <a:blip r:embed="rId3"/>
          <a:stretch>
            <a:fillRect/>
          </a:stretch>
        </p:blipFill>
        <p:spPr>
          <a:xfrm>
            <a:off x="6446520" y="4928616"/>
            <a:ext cx="201168" cy="201168"/>
          </a:xfrm>
          <a:prstGeom prst="rect">
            <a:avLst/>
          </a:prstGeom>
        </p:spPr>
      </p:pic>
      <p:sp>
        <p:nvSpPr>
          <p:cNvPr id="45" name="Text 36"/>
          <p:cNvSpPr/>
          <p:nvPr/>
        </p:nvSpPr>
        <p:spPr>
          <a:xfrm>
            <a:off x="6766560" y="489204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Clinical transformation and workflow redesign specialist</a:t>
            </a:r>
            <a:endParaRPr lang="en-US" sz="1150" dirty="0"/>
          </a:p>
        </p:txBody>
      </p:sp>
      <p:pic>
        <p:nvPicPr>
          <p:cNvPr id="46" name="Image 7" descr="preencoded.png"/>
          <p:cNvPicPr>
            <a:picLocks noChangeAspect="1"/>
          </p:cNvPicPr>
          <p:nvPr/>
        </p:nvPicPr>
        <p:blipFill>
          <a:blip r:embed="rId3"/>
          <a:stretch>
            <a:fillRect/>
          </a:stretch>
        </p:blipFill>
        <p:spPr>
          <a:xfrm>
            <a:off x="6446520" y="5294376"/>
            <a:ext cx="201168" cy="201168"/>
          </a:xfrm>
          <a:prstGeom prst="rect">
            <a:avLst/>
          </a:prstGeom>
        </p:spPr>
      </p:pic>
      <p:sp>
        <p:nvSpPr>
          <p:cNvPr id="47" name="Text 37"/>
          <p:cNvSpPr/>
          <p:nvPr/>
        </p:nvSpPr>
        <p:spPr>
          <a:xfrm>
            <a:off x="6766560" y="525780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Nurse entrepreneur in digital health</a:t>
            </a:r>
            <a:endParaRPr lang="en-US" sz="1150" dirty="0"/>
          </a:p>
        </p:txBody>
      </p:sp>
      <p:pic>
        <p:nvPicPr>
          <p:cNvPr id="48" name="Image 8" descr="preencoded.png"/>
          <p:cNvPicPr>
            <a:picLocks noChangeAspect="1"/>
          </p:cNvPicPr>
          <p:nvPr/>
        </p:nvPicPr>
        <p:blipFill>
          <a:blip r:embed="rId3"/>
          <a:stretch>
            <a:fillRect/>
          </a:stretch>
        </p:blipFill>
        <p:spPr>
          <a:xfrm>
            <a:off x="6446520" y="5660136"/>
            <a:ext cx="201168" cy="201168"/>
          </a:xfrm>
          <a:prstGeom prst="rect">
            <a:avLst/>
          </a:prstGeom>
        </p:spPr>
      </p:pic>
      <p:sp>
        <p:nvSpPr>
          <p:cNvPr id="49" name="Text 38"/>
          <p:cNvSpPr/>
          <p:nvPr/>
        </p:nvSpPr>
        <p:spPr>
          <a:xfrm>
            <a:off x="6766560" y="5623560"/>
            <a:ext cx="4846320" cy="292608"/>
          </a:xfrm>
          <a:prstGeom prst="rect">
            <a:avLst/>
          </a:prstGeom>
          <a:noFill/>
          <a:ln/>
        </p:spPr>
        <p:txBody>
          <a:bodyPr wrap="square" lIns="0" tIns="0" rIns="0" bIns="0" rtlCol="0" anchor="ctr"/>
          <a:lstStyle/>
          <a:p>
            <a:pPr marL="0" indent="0">
              <a:buNone/>
            </a:pPr>
            <a:r>
              <a:rPr lang="en-US" sz="1150" dirty="0">
                <a:solidFill>
                  <a:srgbClr val="1F1A1A"/>
                </a:solidFill>
                <a:latin typeface="Calibri" pitchFamily="34" charset="0"/>
                <a:ea typeface="Calibri" pitchFamily="34" charset="-122"/>
                <a:cs typeface="Calibri" pitchFamily="34" charset="-120"/>
              </a:rPr>
              <a:t>Pathway to doctoral study in nursing or health informatics</a:t>
            </a:r>
            <a:endParaRPr lang="en-US" sz="1150" dirty="0"/>
          </a:p>
        </p:txBody>
      </p:sp>
      <p:sp>
        <p:nvSpPr>
          <p:cNvPr id="50" name="Text 39"/>
          <p:cNvSpPr/>
          <p:nvPr/>
        </p:nvSpPr>
        <p:spPr>
          <a:xfrm>
            <a:off x="472745" y="6211191"/>
            <a:ext cx="11277295" cy="274320"/>
          </a:xfrm>
          <a:prstGeom prst="rect">
            <a:avLst/>
          </a:prstGeom>
          <a:noFill/>
          <a:ln/>
        </p:spPr>
        <p:txBody>
          <a:bodyPr wrap="square" rtlCol="0" anchor="ctr"/>
          <a:lstStyle/>
          <a:p>
            <a:pPr marL="0" indent="0" algn="ctr">
              <a:buNone/>
            </a:pPr>
            <a:r>
              <a:rPr lang="en-US" sz="950" i="1" dirty="0">
                <a:solidFill>
                  <a:srgbClr val="857C7E"/>
                </a:solidFill>
                <a:latin typeface="Calibri" pitchFamily="34" charset="0"/>
                <a:ea typeface="Calibri" pitchFamily="34" charset="-122"/>
                <a:cs typeface="Calibri" pitchFamily="34" charset="-120"/>
              </a:rPr>
              <a:t>Roles vary by employer and region. Several titles reflect the emerging nursing AI specialty.</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54864"/>
          </a:xfrm>
          <a:prstGeom prst="rect">
            <a:avLst/>
          </a:prstGeom>
          <a:solidFill>
            <a:srgbClr val="782F40"/>
          </a:solidFill>
          <a:ln w="12700">
            <a:solidFill>
              <a:srgbClr val="782F40"/>
            </a:solidFill>
            <a:prstDash val="solid"/>
          </a:ln>
        </p:spPr>
        <p:txBody>
          <a:bodyPr/>
          <a:lstStyle/>
          <a:p>
            <a:endParaRPr lang="en-US"/>
          </a:p>
        </p:txBody>
      </p:sp>
      <p:sp>
        <p:nvSpPr>
          <p:cNvPr id="3" name="Shape 1"/>
          <p:cNvSpPr/>
          <p:nvPr/>
        </p:nvSpPr>
        <p:spPr>
          <a:xfrm>
            <a:off x="457200" y="384048"/>
            <a:ext cx="164592" cy="164592"/>
          </a:xfrm>
          <a:prstGeom prst="rect">
            <a:avLst/>
          </a:prstGeom>
          <a:solidFill>
            <a:srgbClr val="CEB888"/>
          </a:solidFill>
          <a:ln w="12700">
            <a:solidFill>
              <a:srgbClr val="CEB888"/>
            </a:solidFill>
            <a:prstDash val="solid"/>
          </a:ln>
        </p:spPr>
        <p:txBody>
          <a:bodyPr/>
          <a:lstStyle/>
          <a:p>
            <a:endParaRPr lang="en-US"/>
          </a:p>
        </p:txBody>
      </p:sp>
      <p:sp>
        <p:nvSpPr>
          <p:cNvPr id="4" name="Shape 2"/>
          <p:cNvSpPr/>
          <p:nvPr/>
        </p:nvSpPr>
        <p:spPr>
          <a:xfrm>
            <a:off x="457200" y="6446520"/>
            <a:ext cx="11277295" cy="13716"/>
          </a:xfrm>
          <a:prstGeom prst="rect">
            <a:avLst/>
          </a:prstGeom>
          <a:solidFill>
            <a:srgbClr val="E5DED1"/>
          </a:solidFill>
          <a:ln w="12700">
            <a:solidFill>
              <a:srgbClr val="E5DED1"/>
            </a:solidFill>
            <a:prstDash val="solid"/>
          </a:ln>
        </p:spPr>
        <p:txBody>
          <a:bodyPr/>
          <a:lstStyle/>
          <a:p>
            <a:endParaRPr lang="en-US"/>
          </a:p>
        </p:txBody>
      </p:sp>
      <p:sp>
        <p:nvSpPr>
          <p:cNvPr id="5" name="Text 3"/>
          <p:cNvSpPr/>
          <p:nvPr/>
        </p:nvSpPr>
        <p:spPr>
          <a:xfrm>
            <a:off x="457200" y="6510528"/>
            <a:ext cx="8686800" cy="274320"/>
          </a:xfrm>
          <a:prstGeom prst="rect">
            <a:avLst/>
          </a:prstGeom>
          <a:noFill/>
          <a:ln/>
        </p:spPr>
        <p:txBody>
          <a:bodyPr wrap="square" rtlCol="0" anchor="ctr"/>
          <a:lstStyle/>
          <a:p>
            <a:pPr marL="0" indent="0" algn="l">
              <a:buNone/>
            </a:pPr>
            <a:r>
              <a:rPr lang="en-US" sz="900" dirty="0">
                <a:solidFill>
                  <a:srgbClr val="857C7E"/>
                </a:solidFill>
                <a:latin typeface="Calibri" pitchFamily="34" charset="0"/>
                <a:ea typeface="Calibri" pitchFamily="34" charset="-122"/>
                <a:cs typeface="Calibri" pitchFamily="34" charset="-120"/>
              </a:rPr>
              <a:t>FSU College of Nursing  |  Master of Science in Nursing  |  Online graduate program</a:t>
            </a:r>
            <a:endParaRPr lang="en-US" sz="900" dirty="0"/>
          </a:p>
        </p:txBody>
      </p:sp>
      <p:sp>
        <p:nvSpPr>
          <p:cNvPr id="6" name="Text 4"/>
          <p:cNvSpPr/>
          <p:nvPr/>
        </p:nvSpPr>
        <p:spPr>
          <a:xfrm>
            <a:off x="10972800" y="6510528"/>
            <a:ext cx="758952" cy="274320"/>
          </a:xfrm>
          <a:prstGeom prst="rect">
            <a:avLst/>
          </a:prstGeom>
          <a:noFill/>
          <a:ln/>
        </p:spPr>
        <p:txBody>
          <a:bodyPr wrap="square" rtlCol="0" anchor="ctr"/>
          <a:lstStyle/>
          <a:p>
            <a:pPr marL="0" indent="0" algn="r">
              <a:buNone/>
            </a:pPr>
            <a:r>
              <a:rPr lang="en-US" sz="900" dirty="0">
                <a:solidFill>
                  <a:srgbClr val="857C7E"/>
                </a:solidFill>
                <a:latin typeface="Calibri" pitchFamily="34" charset="0"/>
                <a:ea typeface="Calibri" pitchFamily="34" charset="-122"/>
                <a:cs typeface="Calibri" pitchFamily="34" charset="-120"/>
              </a:rPr>
              <a:t>9 / 20</a:t>
            </a:r>
            <a:endParaRPr lang="en-US" sz="900" dirty="0"/>
          </a:p>
        </p:txBody>
      </p:sp>
      <p:sp>
        <p:nvSpPr>
          <p:cNvPr id="7" name="Text 5"/>
          <p:cNvSpPr/>
          <p:nvPr/>
        </p:nvSpPr>
        <p:spPr>
          <a:xfrm>
            <a:off x="713232" y="384048"/>
            <a:ext cx="10972800" cy="274320"/>
          </a:xfrm>
          <a:prstGeom prst="rect">
            <a:avLst/>
          </a:prstGeom>
          <a:noFill/>
          <a:ln/>
        </p:spPr>
        <p:txBody>
          <a:bodyPr wrap="square" lIns="0" tIns="0" rIns="0" bIns="0" rtlCol="0" anchor="ctr"/>
          <a:lstStyle/>
          <a:p>
            <a:pPr marL="0" indent="0">
              <a:buNone/>
            </a:pPr>
            <a:r>
              <a:rPr lang="en-US" sz="1100" b="1" kern="0" spc="400" dirty="0">
                <a:solidFill>
                  <a:srgbClr val="A38B5C"/>
                </a:solidFill>
                <a:latin typeface="Calibri" pitchFamily="34" charset="0"/>
                <a:ea typeface="Calibri" pitchFamily="34" charset="-122"/>
                <a:cs typeface="Calibri" pitchFamily="34" charset="-120"/>
              </a:rPr>
              <a:t>TRACK 02  |  NURSING EDUCATION</a:t>
            </a:r>
            <a:endParaRPr lang="en-US" sz="1100" dirty="0"/>
          </a:p>
        </p:txBody>
      </p:sp>
      <p:sp>
        <p:nvSpPr>
          <p:cNvPr id="8" name="Text 6"/>
          <p:cNvSpPr/>
          <p:nvPr/>
        </p:nvSpPr>
        <p:spPr>
          <a:xfrm>
            <a:off x="457200" y="713232"/>
            <a:ext cx="11277295" cy="640080"/>
          </a:xfrm>
          <a:prstGeom prst="rect">
            <a:avLst/>
          </a:prstGeom>
          <a:noFill/>
          <a:ln/>
        </p:spPr>
        <p:txBody>
          <a:bodyPr wrap="square" lIns="0" tIns="0" rIns="0" bIns="0" rtlCol="0" anchor="ctr"/>
          <a:lstStyle/>
          <a:p>
            <a:pPr marL="0" indent="0">
              <a:buNone/>
            </a:pPr>
            <a:r>
              <a:rPr lang="en-US" sz="2800" b="1" dirty="0">
                <a:solidFill>
                  <a:srgbClr val="782F40"/>
                </a:solidFill>
                <a:latin typeface="Georgia" pitchFamily="34" charset="0"/>
                <a:ea typeface="Georgia" pitchFamily="34" charset="-122"/>
                <a:cs typeface="Georgia" pitchFamily="34" charset="-120"/>
              </a:rPr>
              <a:t>Teach, design, and lead where nurses are made.</a:t>
            </a:r>
            <a:endParaRPr lang="en-US" sz="2800" dirty="0"/>
          </a:p>
        </p:txBody>
      </p:sp>
      <p:sp>
        <p:nvSpPr>
          <p:cNvPr id="9" name="Shape 7"/>
          <p:cNvSpPr/>
          <p:nvPr/>
        </p:nvSpPr>
        <p:spPr>
          <a:xfrm>
            <a:off x="457200" y="1417320"/>
            <a:ext cx="640080" cy="54864"/>
          </a:xfrm>
          <a:prstGeom prst="rect">
            <a:avLst/>
          </a:prstGeom>
          <a:solidFill>
            <a:srgbClr val="CEB888"/>
          </a:solidFill>
          <a:ln w="12700">
            <a:solidFill>
              <a:srgbClr val="CEB888"/>
            </a:solidFill>
            <a:prstDash val="solid"/>
          </a:ln>
        </p:spPr>
        <p:txBody>
          <a:bodyPr/>
          <a:lstStyle/>
          <a:p>
            <a:endParaRPr lang="en-US"/>
          </a:p>
        </p:txBody>
      </p:sp>
      <p:sp>
        <p:nvSpPr>
          <p:cNvPr id="10" name="Shape 8"/>
          <p:cNvSpPr/>
          <p:nvPr/>
        </p:nvSpPr>
        <p:spPr>
          <a:xfrm>
            <a:off x="457200" y="1691640"/>
            <a:ext cx="11277295" cy="777240"/>
          </a:xfrm>
          <a:prstGeom prst="rect">
            <a:avLst/>
          </a:prstGeom>
          <a:solidFill>
            <a:srgbClr val="782F40"/>
          </a:solidFill>
          <a:ln w="12700">
            <a:solidFill>
              <a:srgbClr val="782F40"/>
            </a:solidFill>
            <a:prstDash val="solid"/>
          </a:ln>
        </p:spPr>
        <p:txBody>
          <a:bodyPr/>
          <a:lstStyle/>
          <a:p>
            <a:endParaRPr lang="en-US"/>
          </a:p>
        </p:txBody>
      </p:sp>
      <p:pic>
        <p:nvPicPr>
          <p:cNvPr id="11" name="Image 0" descr="preencoded.png"/>
          <p:cNvPicPr>
            <a:picLocks noChangeAspect="1"/>
          </p:cNvPicPr>
          <p:nvPr/>
        </p:nvPicPr>
        <p:blipFill>
          <a:blip r:embed="rId3"/>
          <a:stretch>
            <a:fillRect/>
          </a:stretch>
        </p:blipFill>
        <p:spPr>
          <a:xfrm>
            <a:off x="685800" y="1828800"/>
            <a:ext cx="502920" cy="502920"/>
          </a:xfrm>
          <a:prstGeom prst="rect">
            <a:avLst/>
          </a:prstGeom>
        </p:spPr>
      </p:pic>
      <p:sp>
        <p:nvSpPr>
          <p:cNvPr id="12" name="Text 9"/>
          <p:cNvSpPr/>
          <p:nvPr/>
        </p:nvSpPr>
        <p:spPr>
          <a:xfrm>
            <a:off x="1325880" y="1783080"/>
            <a:ext cx="10058400" cy="274320"/>
          </a:xfrm>
          <a:prstGeom prst="rect">
            <a:avLst/>
          </a:prstGeom>
          <a:noFill/>
          <a:ln/>
        </p:spPr>
        <p:txBody>
          <a:bodyPr wrap="square" lIns="0" tIns="0" rIns="0" bIns="0" rtlCol="0" anchor="ctr"/>
          <a:lstStyle/>
          <a:p>
            <a:pPr marL="0" indent="0">
              <a:buNone/>
            </a:pPr>
            <a:r>
              <a:rPr lang="en-US" sz="1000" b="1" kern="0" spc="400" dirty="0">
                <a:solidFill>
                  <a:srgbClr val="CEB888"/>
                </a:solidFill>
                <a:latin typeface="Calibri" pitchFamily="34" charset="0"/>
                <a:ea typeface="Calibri" pitchFamily="34" charset="-122"/>
                <a:cs typeface="Calibri" pitchFamily="34" charset="-120"/>
              </a:rPr>
              <a:t>WHY NOW</a:t>
            </a:r>
            <a:endParaRPr lang="en-US" sz="1000" dirty="0"/>
          </a:p>
        </p:txBody>
      </p:sp>
      <p:sp>
        <p:nvSpPr>
          <p:cNvPr id="13" name="Text 10"/>
          <p:cNvSpPr/>
          <p:nvPr/>
        </p:nvSpPr>
        <p:spPr>
          <a:xfrm>
            <a:off x="1325880" y="2011680"/>
            <a:ext cx="10332720" cy="457200"/>
          </a:xfrm>
          <a:prstGeom prst="rect">
            <a:avLst/>
          </a:prstGeom>
          <a:noFill/>
          <a:ln/>
        </p:spPr>
        <p:txBody>
          <a:bodyPr wrap="square" lIns="0" tIns="0" rIns="0" bIns="0" rtlCol="0" anchor="ctr"/>
          <a:lstStyle/>
          <a:p>
            <a:pPr marL="0" indent="0">
              <a:buNone/>
            </a:pPr>
            <a:r>
              <a:rPr lang="en-US" sz="1300" i="1" dirty="0">
                <a:solidFill>
                  <a:srgbClr val="FFFFFF"/>
                </a:solidFill>
                <a:latin typeface="Georgia" pitchFamily="34" charset="0"/>
                <a:ea typeface="Georgia" pitchFamily="34" charset="-122"/>
                <a:cs typeface="Georgia" pitchFamily="34" charset="-120"/>
              </a:rPr>
              <a:t>Nursing education is expanding into simulation, digital learning, AI-aware pedagogy, and modern instructional design. The track prepares you to lead in those settings.</a:t>
            </a:r>
            <a:endParaRPr lang="en-US" sz="1300" dirty="0"/>
          </a:p>
        </p:txBody>
      </p:sp>
      <p:sp>
        <p:nvSpPr>
          <p:cNvPr id="14" name="Shape 11"/>
          <p:cNvSpPr/>
          <p:nvPr/>
        </p:nvSpPr>
        <p:spPr>
          <a:xfrm>
            <a:off x="457200" y="2697480"/>
            <a:ext cx="3657600" cy="960120"/>
          </a:xfrm>
          <a:prstGeom prst="rect">
            <a:avLst/>
          </a:prstGeom>
          <a:solidFill>
            <a:srgbClr val="F7F2E8"/>
          </a:solidFill>
          <a:ln w="6350">
            <a:solidFill>
              <a:srgbClr val="E5DED1"/>
            </a:solidFill>
            <a:prstDash val="solid"/>
          </a:ln>
        </p:spPr>
        <p:txBody>
          <a:bodyPr/>
          <a:lstStyle/>
          <a:p>
            <a:endParaRPr lang="en-US"/>
          </a:p>
        </p:txBody>
      </p:sp>
      <p:pic>
        <p:nvPicPr>
          <p:cNvPr id="15" name="Image 1" descr="preencoded.png"/>
          <p:cNvPicPr>
            <a:picLocks noChangeAspect="1"/>
          </p:cNvPicPr>
          <p:nvPr/>
        </p:nvPicPr>
        <p:blipFill>
          <a:blip r:embed="rId4"/>
          <a:stretch>
            <a:fillRect/>
          </a:stretch>
        </p:blipFill>
        <p:spPr>
          <a:xfrm>
            <a:off x="640080" y="2898648"/>
            <a:ext cx="502920" cy="502920"/>
          </a:xfrm>
          <a:prstGeom prst="rect">
            <a:avLst/>
          </a:prstGeom>
        </p:spPr>
      </p:pic>
      <p:sp>
        <p:nvSpPr>
          <p:cNvPr id="16" name="Text 12"/>
          <p:cNvSpPr/>
          <p:nvPr/>
        </p:nvSpPr>
        <p:spPr>
          <a:xfrm>
            <a:off x="1280160" y="2770632"/>
            <a:ext cx="274320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Curriculum theory and design</a:t>
            </a:r>
            <a:endParaRPr lang="en-US" sz="1300" dirty="0"/>
          </a:p>
        </p:txBody>
      </p:sp>
      <p:sp>
        <p:nvSpPr>
          <p:cNvPr id="17" name="Text 13"/>
          <p:cNvSpPr/>
          <p:nvPr/>
        </p:nvSpPr>
        <p:spPr>
          <a:xfrm>
            <a:off x="1280160" y="3118104"/>
            <a:ext cx="2743200" cy="548640"/>
          </a:xfrm>
          <a:prstGeom prst="rect">
            <a:avLst/>
          </a:prstGeom>
          <a:noFill/>
          <a:ln/>
        </p:spPr>
        <p:txBody>
          <a:bodyPr wrap="square" lIns="0" tIns="0" rIns="0" bIns="0" rtlCol="0" anchor="ctr"/>
          <a:lstStyle/>
          <a:p>
            <a:pPr marL="0" indent="0">
              <a:buNone/>
            </a:pPr>
            <a:r>
              <a:rPr lang="en-US" sz="1050" dirty="0">
                <a:solidFill>
                  <a:srgbClr val="4A4344"/>
                </a:solidFill>
                <a:latin typeface="Calibri" pitchFamily="34" charset="0"/>
                <a:ea typeface="Calibri" pitchFamily="34" charset="-122"/>
                <a:cs typeface="Calibri" pitchFamily="34" charset="-120"/>
              </a:rPr>
              <a:t>Develop courses, programs, and learning outcomes grounded in adult learning theory.</a:t>
            </a:r>
            <a:endParaRPr lang="en-US" sz="1050" dirty="0"/>
          </a:p>
        </p:txBody>
      </p:sp>
      <p:sp>
        <p:nvSpPr>
          <p:cNvPr id="18" name="Shape 14"/>
          <p:cNvSpPr/>
          <p:nvPr/>
        </p:nvSpPr>
        <p:spPr>
          <a:xfrm>
            <a:off x="4270248" y="2697480"/>
            <a:ext cx="3657600" cy="960120"/>
          </a:xfrm>
          <a:prstGeom prst="rect">
            <a:avLst/>
          </a:prstGeom>
          <a:solidFill>
            <a:srgbClr val="F7F2E8"/>
          </a:solidFill>
          <a:ln w="6350">
            <a:solidFill>
              <a:srgbClr val="E5DED1"/>
            </a:solidFill>
            <a:prstDash val="solid"/>
          </a:ln>
        </p:spPr>
        <p:txBody>
          <a:bodyPr/>
          <a:lstStyle/>
          <a:p>
            <a:endParaRPr lang="en-US"/>
          </a:p>
        </p:txBody>
      </p:sp>
      <p:pic>
        <p:nvPicPr>
          <p:cNvPr id="19" name="Image 2" descr="preencoded.png"/>
          <p:cNvPicPr>
            <a:picLocks noChangeAspect="1"/>
          </p:cNvPicPr>
          <p:nvPr/>
        </p:nvPicPr>
        <p:blipFill>
          <a:blip r:embed="rId5"/>
          <a:stretch>
            <a:fillRect/>
          </a:stretch>
        </p:blipFill>
        <p:spPr>
          <a:xfrm>
            <a:off x="4453128" y="2898648"/>
            <a:ext cx="502920" cy="502920"/>
          </a:xfrm>
          <a:prstGeom prst="rect">
            <a:avLst/>
          </a:prstGeom>
        </p:spPr>
      </p:pic>
      <p:sp>
        <p:nvSpPr>
          <p:cNvPr id="20" name="Text 15"/>
          <p:cNvSpPr/>
          <p:nvPr/>
        </p:nvSpPr>
        <p:spPr>
          <a:xfrm>
            <a:off x="5093208" y="2770632"/>
            <a:ext cx="274320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Accessible pedagogy</a:t>
            </a:r>
            <a:endParaRPr lang="en-US" sz="1300" dirty="0"/>
          </a:p>
        </p:txBody>
      </p:sp>
      <p:sp>
        <p:nvSpPr>
          <p:cNvPr id="21" name="Text 16"/>
          <p:cNvSpPr/>
          <p:nvPr/>
        </p:nvSpPr>
        <p:spPr>
          <a:xfrm>
            <a:off x="5093208" y="3118104"/>
            <a:ext cx="2743200" cy="548640"/>
          </a:xfrm>
          <a:prstGeom prst="rect">
            <a:avLst/>
          </a:prstGeom>
          <a:noFill/>
          <a:ln/>
        </p:spPr>
        <p:txBody>
          <a:bodyPr wrap="square" lIns="0" tIns="0" rIns="0" bIns="0" rtlCol="0" anchor="ctr"/>
          <a:lstStyle/>
          <a:p>
            <a:pPr marL="0" indent="0">
              <a:buNone/>
            </a:pPr>
            <a:r>
              <a:rPr lang="en-US" sz="1050" dirty="0">
                <a:solidFill>
                  <a:srgbClr val="4A4344"/>
                </a:solidFill>
                <a:latin typeface="Calibri" pitchFamily="34" charset="0"/>
                <a:ea typeface="Calibri" pitchFamily="34" charset="-122"/>
                <a:cs typeface="Calibri" pitchFamily="34" charset="-120"/>
              </a:rPr>
              <a:t>Apply learner-centered, accessible teaching practices across diverse classrooms.</a:t>
            </a:r>
            <a:endParaRPr lang="en-US" sz="1050" dirty="0"/>
          </a:p>
        </p:txBody>
      </p:sp>
      <p:sp>
        <p:nvSpPr>
          <p:cNvPr id="22" name="Shape 17"/>
          <p:cNvSpPr/>
          <p:nvPr/>
        </p:nvSpPr>
        <p:spPr>
          <a:xfrm>
            <a:off x="8083296" y="2697480"/>
            <a:ext cx="3657600" cy="960120"/>
          </a:xfrm>
          <a:prstGeom prst="rect">
            <a:avLst/>
          </a:prstGeom>
          <a:solidFill>
            <a:srgbClr val="F7F2E8"/>
          </a:solidFill>
          <a:ln w="6350">
            <a:solidFill>
              <a:srgbClr val="E5DED1"/>
            </a:solidFill>
            <a:prstDash val="solid"/>
          </a:ln>
        </p:spPr>
        <p:txBody>
          <a:bodyPr/>
          <a:lstStyle/>
          <a:p>
            <a:endParaRPr lang="en-US"/>
          </a:p>
        </p:txBody>
      </p:sp>
      <p:pic>
        <p:nvPicPr>
          <p:cNvPr id="23" name="Image 3" descr="preencoded.png"/>
          <p:cNvPicPr>
            <a:picLocks noChangeAspect="1"/>
          </p:cNvPicPr>
          <p:nvPr/>
        </p:nvPicPr>
        <p:blipFill>
          <a:blip r:embed="rId6"/>
          <a:stretch>
            <a:fillRect/>
          </a:stretch>
        </p:blipFill>
        <p:spPr>
          <a:xfrm>
            <a:off x="8266176" y="2898648"/>
            <a:ext cx="502920" cy="502920"/>
          </a:xfrm>
          <a:prstGeom prst="rect">
            <a:avLst/>
          </a:prstGeom>
        </p:spPr>
      </p:pic>
      <p:sp>
        <p:nvSpPr>
          <p:cNvPr id="24" name="Text 18"/>
          <p:cNvSpPr/>
          <p:nvPr/>
        </p:nvSpPr>
        <p:spPr>
          <a:xfrm>
            <a:off x="8906256" y="2770632"/>
            <a:ext cx="274320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Simulation and clinical teaching</a:t>
            </a:r>
            <a:endParaRPr lang="en-US" sz="1300" dirty="0"/>
          </a:p>
        </p:txBody>
      </p:sp>
      <p:sp>
        <p:nvSpPr>
          <p:cNvPr id="25" name="Text 19"/>
          <p:cNvSpPr/>
          <p:nvPr/>
        </p:nvSpPr>
        <p:spPr>
          <a:xfrm>
            <a:off x="8906256" y="3118104"/>
            <a:ext cx="2743200" cy="548640"/>
          </a:xfrm>
          <a:prstGeom prst="rect">
            <a:avLst/>
          </a:prstGeom>
          <a:noFill/>
          <a:ln/>
        </p:spPr>
        <p:txBody>
          <a:bodyPr wrap="square" lIns="0" tIns="0" rIns="0" bIns="0" rtlCol="0" anchor="ctr"/>
          <a:lstStyle/>
          <a:p>
            <a:pPr marL="0" indent="0">
              <a:buNone/>
            </a:pPr>
            <a:r>
              <a:rPr lang="en-US" sz="1050" dirty="0">
                <a:solidFill>
                  <a:srgbClr val="4A4344"/>
                </a:solidFill>
                <a:latin typeface="Calibri" pitchFamily="34" charset="0"/>
                <a:ea typeface="Calibri" pitchFamily="34" charset="-122"/>
                <a:cs typeface="Calibri" pitchFamily="34" charset="-120"/>
              </a:rPr>
              <a:t>Use simulation and clinical instruction to build safe, competent practitioners.</a:t>
            </a:r>
            <a:endParaRPr lang="en-US" sz="1050" dirty="0"/>
          </a:p>
        </p:txBody>
      </p:sp>
      <p:sp>
        <p:nvSpPr>
          <p:cNvPr id="26" name="Shape 20"/>
          <p:cNvSpPr/>
          <p:nvPr/>
        </p:nvSpPr>
        <p:spPr>
          <a:xfrm>
            <a:off x="457200" y="3813048"/>
            <a:ext cx="3657600" cy="960120"/>
          </a:xfrm>
          <a:prstGeom prst="rect">
            <a:avLst/>
          </a:prstGeom>
          <a:solidFill>
            <a:srgbClr val="F7F2E8"/>
          </a:solidFill>
          <a:ln w="6350">
            <a:solidFill>
              <a:srgbClr val="E5DED1"/>
            </a:solidFill>
            <a:prstDash val="solid"/>
          </a:ln>
        </p:spPr>
        <p:txBody>
          <a:bodyPr/>
          <a:lstStyle/>
          <a:p>
            <a:endParaRPr lang="en-US"/>
          </a:p>
        </p:txBody>
      </p:sp>
      <p:pic>
        <p:nvPicPr>
          <p:cNvPr id="27" name="Image 4" descr="preencoded.png"/>
          <p:cNvPicPr>
            <a:picLocks noChangeAspect="1"/>
          </p:cNvPicPr>
          <p:nvPr/>
        </p:nvPicPr>
        <p:blipFill>
          <a:blip r:embed="rId7"/>
          <a:stretch>
            <a:fillRect/>
          </a:stretch>
        </p:blipFill>
        <p:spPr>
          <a:xfrm>
            <a:off x="640080" y="4014216"/>
            <a:ext cx="502920" cy="502920"/>
          </a:xfrm>
          <a:prstGeom prst="rect">
            <a:avLst/>
          </a:prstGeom>
        </p:spPr>
      </p:pic>
      <p:sp>
        <p:nvSpPr>
          <p:cNvPr id="28" name="Text 21"/>
          <p:cNvSpPr/>
          <p:nvPr/>
        </p:nvSpPr>
        <p:spPr>
          <a:xfrm>
            <a:off x="1280160" y="3886200"/>
            <a:ext cx="274320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Outcomes evaluation</a:t>
            </a:r>
            <a:endParaRPr lang="en-US" sz="1300" dirty="0"/>
          </a:p>
        </p:txBody>
      </p:sp>
      <p:sp>
        <p:nvSpPr>
          <p:cNvPr id="29" name="Text 22"/>
          <p:cNvSpPr/>
          <p:nvPr/>
        </p:nvSpPr>
        <p:spPr>
          <a:xfrm>
            <a:off x="1280160" y="4233672"/>
            <a:ext cx="2743200" cy="548640"/>
          </a:xfrm>
          <a:prstGeom prst="rect">
            <a:avLst/>
          </a:prstGeom>
          <a:noFill/>
          <a:ln/>
        </p:spPr>
        <p:txBody>
          <a:bodyPr wrap="square" lIns="0" tIns="0" rIns="0" bIns="0" rtlCol="0" anchor="ctr"/>
          <a:lstStyle/>
          <a:p>
            <a:pPr marL="0" indent="0">
              <a:buNone/>
            </a:pPr>
            <a:r>
              <a:rPr lang="en-US" sz="1050" dirty="0">
                <a:solidFill>
                  <a:srgbClr val="4A4344"/>
                </a:solidFill>
                <a:latin typeface="Calibri" pitchFamily="34" charset="0"/>
                <a:ea typeface="Calibri" pitchFamily="34" charset="-122"/>
                <a:cs typeface="Calibri" pitchFamily="34" charset="-120"/>
              </a:rPr>
              <a:t>Design assessments and program evaluation to support continuous improvement.</a:t>
            </a:r>
            <a:endParaRPr lang="en-US" sz="1050" dirty="0"/>
          </a:p>
        </p:txBody>
      </p:sp>
      <p:sp>
        <p:nvSpPr>
          <p:cNvPr id="30" name="Shape 23"/>
          <p:cNvSpPr/>
          <p:nvPr/>
        </p:nvSpPr>
        <p:spPr>
          <a:xfrm>
            <a:off x="4270248" y="3813048"/>
            <a:ext cx="3657600" cy="960120"/>
          </a:xfrm>
          <a:prstGeom prst="rect">
            <a:avLst/>
          </a:prstGeom>
          <a:solidFill>
            <a:srgbClr val="F7F2E8"/>
          </a:solidFill>
          <a:ln w="6350">
            <a:solidFill>
              <a:srgbClr val="E5DED1"/>
            </a:solidFill>
            <a:prstDash val="solid"/>
          </a:ln>
        </p:spPr>
        <p:txBody>
          <a:bodyPr/>
          <a:lstStyle/>
          <a:p>
            <a:endParaRPr lang="en-US"/>
          </a:p>
        </p:txBody>
      </p:sp>
      <p:pic>
        <p:nvPicPr>
          <p:cNvPr id="31" name="Image 5" descr="preencoded.png"/>
          <p:cNvPicPr>
            <a:picLocks noChangeAspect="1"/>
          </p:cNvPicPr>
          <p:nvPr/>
        </p:nvPicPr>
        <p:blipFill>
          <a:blip r:embed="rId8"/>
          <a:stretch>
            <a:fillRect/>
          </a:stretch>
        </p:blipFill>
        <p:spPr>
          <a:xfrm>
            <a:off x="4453128" y="4014216"/>
            <a:ext cx="502920" cy="502920"/>
          </a:xfrm>
          <a:prstGeom prst="rect">
            <a:avLst/>
          </a:prstGeom>
        </p:spPr>
      </p:pic>
      <p:sp>
        <p:nvSpPr>
          <p:cNvPr id="32" name="Text 24"/>
          <p:cNvSpPr/>
          <p:nvPr/>
        </p:nvSpPr>
        <p:spPr>
          <a:xfrm>
            <a:off x="5093208" y="3886200"/>
            <a:ext cx="274320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Educational technology</a:t>
            </a:r>
            <a:endParaRPr lang="en-US" sz="1300" dirty="0"/>
          </a:p>
        </p:txBody>
      </p:sp>
      <p:sp>
        <p:nvSpPr>
          <p:cNvPr id="33" name="Text 25"/>
          <p:cNvSpPr/>
          <p:nvPr/>
        </p:nvSpPr>
        <p:spPr>
          <a:xfrm>
            <a:off x="5093208" y="4233672"/>
            <a:ext cx="2743200" cy="548640"/>
          </a:xfrm>
          <a:prstGeom prst="rect">
            <a:avLst/>
          </a:prstGeom>
          <a:noFill/>
          <a:ln/>
        </p:spPr>
        <p:txBody>
          <a:bodyPr wrap="square" lIns="0" tIns="0" rIns="0" bIns="0" rtlCol="0" anchor="ctr"/>
          <a:lstStyle/>
          <a:p>
            <a:pPr marL="0" indent="0">
              <a:buNone/>
            </a:pPr>
            <a:r>
              <a:rPr lang="en-US" sz="1050" dirty="0">
                <a:solidFill>
                  <a:srgbClr val="4A4344"/>
                </a:solidFill>
                <a:latin typeface="Calibri" pitchFamily="34" charset="0"/>
                <a:ea typeface="Calibri" pitchFamily="34" charset="-122"/>
                <a:cs typeface="Calibri" pitchFamily="34" charset="-120"/>
              </a:rPr>
              <a:t>Integrate LMS tools, digital content, and emerging technology in instruction.</a:t>
            </a:r>
            <a:endParaRPr lang="en-US" sz="1050" dirty="0"/>
          </a:p>
        </p:txBody>
      </p:sp>
      <p:sp>
        <p:nvSpPr>
          <p:cNvPr id="34" name="Shape 26"/>
          <p:cNvSpPr/>
          <p:nvPr/>
        </p:nvSpPr>
        <p:spPr>
          <a:xfrm>
            <a:off x="8083296" y="3813048"/>
            <a:ext cx="3657600" cy="960120"/>
          </a:xfrm>
          <a:prstGeom prst="rect">
            <a:avLst/>
          </a:prstGeom>
          <a:solidFill>
            <a:srgbClr val="F7F2E8"/>
          </a:solidFill>
          <a:ln w="6350">
            <a:solidFill>
              <a:srgbClr val="E5DED1"/>
            </a:solidFill>
            <a:prstDash val="solid"/>
          </a:ln>
        </p:spPr>
        <p:txBody>
          <a:bodyPr/>
          <a:lstStyle/>
          <a:p>
            <a:endParaRPr lang="en-US"/>
          </a:p>
        </p:txBody>
      </p:sp>
      <p:pic>
        <p:nvPicPr>
          <p:cNvPr id="35" name="Image 6" descr="preencoded.png"/>
          <p:cNvPicPr>
            <a:picLocks noChangeAspect="1"/>
          </p:cNvPicPr>
          <p:nvPr/>
        </p:nvPicPr>
        <p:blipFill>
          <a:blip r:embed="rId9"/>
          <a:stretch>
            <a:fillRect/>
          </a:stretch>
        </p:blipFill>
        <p:spPr>
          <a:xfrm>
            <a:off x="8266176" y="4014216"/>
            <a:ext cx="502920" cy="502920"/>
          </a:xfrm>
          <a:prstGeom prst="rect">
            <a:avLst/>
          </a:prstGeom>
        </p:spPr>
      </p:pic>
      <p:sp>
        <p:nvSpPr>
          <p:cNvPr id="36" name="Text 27"/>
          <p:cNvSpPr/>
          <p:nvPr/>
        </p:nvSpPr>
        <p:spPr>
          <a:xfrm>
            <a:off x="8906256" y="3886200"/>
            <a:ext cx="2743200" cy="365760"/>
          </a:xfrm>
          <a:prstGeom prst="rect">
            <a:avLst/>
          </a:prstGeom>
          <a:noFill/>
          <a:ln/>
        </p:spPr>
        <p:txBody>
          <a:bodyPr wrap="square" lIns="0" tIns="0" rIns="0" bIns="0" rtlCol="0" anchor="ctr"/>
          <a:lstStyle/>
          <a:p>
            <a:pPr marL="0" indent="0">
              <a:buNone/>
            </a:pPr>
            <a:r>
              <a:rPr lang="en-US" sz="1300" b="1" dirty="0">
                <a:solidFill>
                  <a:srgbClr val="782F40"/>
                </a:solidFill>
                <a:latin typeface="Calibri" pitchFamily="34" charset="0"/>
                <a:ea typeface="Calibri" pitchFamily="34" charset="-122"/>
                <a:cs typeface="Calibri" pitchFamily="34" charset="-120"/>
              </a:rPr>
              <a:t>AI in higher education</a:t>
            </a:r>
            <a:endParaRPr lang="en-US" sz="1300" dirty="0"/>
          </a:p>
        </p:txBody>
      </p:sp>
      <p:sp>
        <p:nvSpPr>
          <p:cNvPr id="37" name="Text 28"/>
          <p:cNvSpPr/>
          <p:nvPr/>
        </p:nvSpPr>
        <p:spPr>
          <a:xfrm>
            <a:off x="8906256" y="4233672"/>
            <a:ext cx="2743200" cy="548640"/>
          </a:xfrm>
          <a:prstGeom prst="rect">
            <a:avLst/>
          </a:prstGeom>
          <a:noFill/>
          <a:ln/>
        </p:spPr>
        <p:txBody>
          <a:bodyPr wrap="square" lIns="0" tIns="0" rIns="0" bIns="0" rtlCol="0" anchor="ctr"/>
          <a:lstStyle/>
          <a:p>
            <a:pPr marL="0" indent="0">
              <a:buNone/>
            </a:pPr>
            <a:r>
              <a:rPr lang="en-US" sz="1050" dirty="0">
                <a:solidFill>
                  <a:srgbClr val="4A4344"/>
                </a:solidFill>
                <a:latin typeface="Calibri" pitchFamily="34" charset="0"/>
                <a:ea typeface="Calibri" pitchFamily="34" charset="-122"/>
                <a:cs typeface="Calibri" pitchFamily="34" charset="-120"/>
              </a:rPr>
              <a:t>Co-learning opportunities with the AI track on responsible AI use in teaching and assessment.</a:t>
            </a:r>
            <a:endParaRPr lang="en-US" sz="1050" dirty="0"/>
          </a:p>
        </p:txBody>
      </p:sp>
      <p:sp>
        <p:nvSpPr>
          <p:cNvPr id="38" name="Shape 29"/>
          <p:cNvSpPr/>
          <p:nvPr/>
        </p:nvSpPr>
        <p:spPr>
          <a:xfrm>
            <a:off x="457200" y="4983480"/>
            <a:ext cx="11277295" cy="1097280"/>
          </a:xfrm>
          <a:prstGeom prst="rect">
            <a:avLst/>
          </a:prstGeom>
          <a:solidFill>
            <a:srgbClr val="CEB888"/>
          </a:solidFill>
          <a:ln w="12700">
            <a:solidFill>
              <a:srgbClr val="CEB888"/>
            </a:solidFill>
            <a:prstDash val="solid"/>
          </a:ln>
        </p:spPr>
        <p:txBody>
          <a:bodyPr/>
          <a:lstStyle/>
          <a:p>
            <a:endParaRPr lang="en-US"/>
          </a:p>
        </p:txBody>
      </p:sp>
      <p:sp>
        <p:nvSpPr>
          <p:cNvPr id="39" name="Text 30"/>
          <p:cNvSpPr/>
          <p:nvPr/>
        </p:nvSpPr>
        <p:spPr>
          <a:xfrm>
            <a:off x="777240" y="5074920"/>
            <a:ext cx="10515600" cy="457200"/>
          </a:xfrm>
          <a:prstGeom prst="rect">
            <a:avLst/>
          </a:prstGeom>
          <a:noFill/>
          <a:ln/>
        </p:spPr>
        <p:txBody>
          <a:bodyPr wrap="square" lIns="0" tIns="0" rIns="0" bIns="0" rtlCol="0" anchor="ctr"/>
          <a:lstStyle/>
          <a:p>
            <a:pPr marL="0" indent="0">
              <a:buNone/>
            </a:pPr>
            <a:r>
              <a:rPr lang="en-US" sz="1400" b="1" dirty="0">
                <a:solidFill>
                  <a:srgbClr val="3D1320"/>
                </a:solidFill>
                <a:latin typeface="Georgia" pitchFamily="34" charset="0"/>
                <a:ea typeface="Georgia" pitchFamily="34" charset="-122"/>
                <a:cs typeface="Georgia" pitchFamily="34" charset="-120"/>
              </a:rPr>
              <a:t>For nurses preparing to teach in academic programs, clinical education, simulation, professional development, and learning design.</a:t>
            </a:r>
            <a:endParaRPr lang="en-US" sz="1400" dirty="0"/>
          </a:p>
        </p:txBody>
      </p:sp>
      <p:sp>
        <p:nvSpPr>
          <p:cNvPr id="40" name="Text 31"/>
          <p:cNvSpPr/>
          <p:nvPr/>
        </p:nvSpPr>
        <p:spPr>
          <a:xfrm>
            <a:off x="777240" y="5532120"/>
            <a:ext cx="10515600" cy="502920"/>
          </a:xfrm>
          <a:prstGeom prst="rect">
            <a:avLst/>
          </a:prstGeom>
          <a:noFill/>
          <a:ln/>
        </p:spPr>
        <p:txBody>
          <a:bodyPr wrap="square" lIns="0" tIns="0" rIns="0" bIns="0" rtlCol="0" anchor="ctr"/>
          <a:lstStyle/>
          <a:p>
            <a:pPr marL="0" indent="0">
              <a:buNone/>
            </a:pPr>
            <a:r>
              <a:rPr lang="en-US" sz="1100" dirty="0">
                <a:solidFill>
                  <a:srgbClr val="3D1320"/>
                </a:solidFill>
                <a:latin typeface="Calibri" pitchFamily="34" charset="0"/>
                <a:ea typeface="Calibri" pitchFamily="34" charset="-122"/>
                <a:cs typeface="Calibri" pitchFamily="34" charset="-120"/>
              </a:rPr>
              <a:t>The track integrates exposure to AI in higher education through co-learning with the AI track, so graduates are ready for a teaching environment that is rapidly evolving.</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a36450eb-db06-42a7-8d1b-026719f701e3}" enabled="0" method="" siteId="{a36450eb-db06-42a7-8d1b-026719f701e3}" removed="1"/>
</clbl:labelList>
</file>

<file path=docProps/app.xml><?xml version="1.0" encoding="utf-8"?>
<Properties xmlns="http://schemas.openxmlformats.org/officeDocument/2006/extended-properties" xmlns:vt="http://schemas.openxmlformats.org/officeDocument/2006/docPropsVTypes">
  <TotalTime>32</TotalTime>
  <Words>3096</Words>
  <Application>Microsoft Office PowerPoint</Application>
  <PresentationFormat>Widescreen</PresentationFormat>
  <Paragraphs>418</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Florida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FSU MSN Program Overview</dc:title>
  <dc:subject>PptxGenJS Presentation</dc:subject>
  <dc:creator>FSU College of Nursing</dc:creator>
  <cp:lastModifiedBy>Kimi Wilcoxon</cp:lastModifiedBy>
  <cp:revision>3</cp:revision>
  <dcterms:created xsi:type="dcterms:W3CDTF">2026-04-30T20:17:32Z</dcterms:created>
  <dcterms:modified xsi:type="dcterms:W3CDTF">2026-08-12T13:40:33Z</dcterms:modified>
</cp:coreProperties>
</file>