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0" r:id="rId3"/>
    <p:sldId id="260" r:id="rId4"/>
    <p:sldId id="1188" r:id="rId5"/>
    <p:sldId id="1192" r:id="rId6"/>
    <p:sldId id="1181" r:id="rId7"/>
    <p:sldId id="1189" r:id="rId8"/>
    <p:sldId id="1190" r:id="rId9"/>
    <p:sldId id="1191" r:id="rId10"/>
    <p:sldId id="1182" r:id="rId11"/>
    <p:sldId id="1183" r:id="rId12"/>
    <p:sldId id="1186" r:id="rId13"/>
    <p:sldId id="1185" r:id="rId14"/>
    <p:sldId id="1160" r:id="rId15"/>
    <p:sldId id="1161" r:id="rId16"/>
    <p:sldId id="1162" r:id="rId17"/>
    <p:sldId id="1163" r:id="rId18"/>
    <p:sldId id="285" r:id="rId19"/>
    <p:sldId id="1164" r:id="rId20"/>
    <p:sldId id="1165" r:id="rId21"/>
    <p:sldId id="1166" r:id="rId22"/>
    <p:sldId id="1167" r:id="rId23"/>
    <p:sldId id="280" r:id="rId24"/>
    <p:sldId id="118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BA67"/>
    <a:srgbClr val="1F5B87"/>
    <a:srgbClr val="182D55"/>
    <a:srgbClr val="3F5072"/>
    <a:srgbClr val="00A79C"/>
    <a:srgbClr val="782F40"/>
    <a:srgbClr val="F0EA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46E1C4-112E-4574-8DFE-45B5AB892EC9}" v="1" dt="2025-02-24T16:43:03.2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72" autoAdjust="0"/>
    <p:restoredTop sz="94660"/>
  </p:normalViewPr>
  <p:slideViewPr>
    <p:cSldViewPr snapToGrid="0">
      <p:cViewPr varScale="1">
        <p:scale>
          <a:sx n="114" d="100"/>
          <a:sy n="114" d="100"/>
        </p:scale>
        <p:origin x="61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lvie Naar" userId="87bc48ad-4291-4327-81ff-e28e05cfea7e" providerId="ADAL" clId="{8646E1C4-112E-4574-8DFE-45B5AB892EC9}"/>
    <pc:docChg chg="undo custSel addSld delSld modSld">
      <pc:chgData name="Sylvie Naar" userId="87bc48ad-4291-4327-81ff-e28e05cfea7e" providerId="ADAL" clId="{8646E1C4-112E-4574-8DFE-45B5AB892EC9}" dt="2025-02-24T16:43:43.433" v="92" actId="14100"/>
      <pc:docMkLst>
        <pc:docMk/>
      </pc:docMkLst>
      <pc:sldChg chg="modSp mod">
        <pc:chgData name="Sylvie Naar" userId="87bc48ad-4291-4327-81ff-e28e05cfea7e" providerId="ADAL" clId="{8646E1C4-112E-4574-8DFE-45B5AB892EC9}" dt="2025-02-24T16:40:21.764" v="16" actId="255"/>
        <pc:sldMkLst>
          <pc:docMk/>
          <pc:sldMk cId="0" sldId="260"/>
        </pc:sldMkLst>
        <pc:spChg chg="mod">
          <ac:chgData name="Sylvie Naar" userId="87bc48ad-4291-4327-81ff-e28e05cfea7e" providerId="ADAL" clId="{8646E1C4-112E-4574-8DFE-45B5AB892EC9}" dt="2025-02-24T16:39:58.673" v="12" actId="255"/>
          <ac:spMkLst>
            <pc:docMk/>
            <pc:sldMk cId="0" sldId="260"/>
            <ac:spMk id="15" creationId="{00000000-0000-0000-0000-000000000000}"/>
          </ac:spMkLst>
        </pc:spChg>
        <pc:spChg chg="mod">
          <ac:chgData name="Sylvie Naar" userId="87bc48ad-4291-4327-81ff-e28e05cfea7e" providerId="ADAL" clId="{8646E1C4-112E-4574-8DFE-45B5AB892EC9}" dt="2025-02-24T16:40:21.764" v="16" actId="255"/>
          <ac:spMkLst>
            <pc:docMk/>
            <pc:sldMk cId="0" sldId="260"/>
            <ac:spMk id="18" creationId="{00000000-0000-0000-0000-000000000000}"/>
          </ac:spMkLst>
        </pc:spChg>
        <pc:spChg chg="mod">
          <ac:chgData name="Sylvie Naar" userId="87bc48ad-4291-4327-81ff-e28e05cfea7e" providerId="ADAL" clId="{8646E1C4-112E-4574-8DFE-45B5AB892EC9}" dt="2025-02-24T16:39:24.682" v="4" actId="207"/>
          <ac:spMkLst>
            <pc:docMk/>
            <pc:sldMk cId="0" sldId="260"/>
            <ac:spMk id="21" creationId="{00000000-0000-0000-0000-000000000000}"/>
          </ac:spMkLst>
        </pc:spChg>
        <pc:spChg chg="mod">
          <ac:chgData name="Sylvie Naar" userId="87bc48ad-4291-4327-81ff-e28e05cfea7e" providerId="ADAL" clId="{8646E1C4-112E-4574-8DFE-45B5AB892EC9}" dt="2025-02-24T16:39:52.872" v="11" actId="255"/>
          <ac:spMkLst>
            <pc:docMk/>
            <pc:sldMk cId="0" sldId="260"/>
            <ac:spMk id="24" creationId="{00000000-0000-0000-0000-000000000000}"/>
          </ac:spMkLst>
        </pc:spChg>
        <pc:spChg chg="mod">
          <ac:chgData name="Sylvie Naar" userId="87bc48ad-4291-4327-81ff-e28e05cfea7e" providerId="ADAL" clId="{8646E1C4-112E-4574-8DFE-45B5AB892EC9}" dt="2025-02-24T16:40:15.206" v="15" actId="207"/>
          <ac:spMkLst>
            <pc:docMk/>
            <pc:sldMk cId="0" sldId="260"/>
            <ac:spMk id="39" creationId="{00000000-0000-0000-0000-000000000000}"/>
          </ac:spMkLst>
        </pc:spChg>
        <pc:spChg chg="mod">
          <ac:chgData name="Sylvie Naar" userId="87bc48ad-4291-4327-81ff-e28e05cfea7e" providerId="ADAL" clId="{8646E1C4-112E-4574-8DFE-45B5AB892EC9}" dt="2025-02-24T16:39:41.736" v="9" actId="20577"/>
          <ac:spMkLst>
            <pc:docMk/>
            <pc:sldMk cId="0" sldId="260"/>
            <ac:spMk id="42" creationId="{00000000-0000-0000-0000-000000000000}"/>
          </ac:spMkLst>
        </pc:spChg>
        <pc:grpChg chg="mod">
          <ac:chgData name="Sylvie Naar" userId="87bc48ad-4291-4327-81ff-e28e05cfea7e" providerId="ADAL" clId="{8646E1C4-112E-4574-8DFE-45B5AB892EC9}" dt="2025-02-24T16:38:54.647" v="2" actId="1076"/>
          <ac:grpSpMkLst>
            <pc:docMk/>
            <pc:sldMk cId="0" sldId="260"/>
            <ac:grpSpMk id="10" creationId="{00000000-0000-0000-0000-000000000000}"/>
          </ac:grpSpMkLst>
        </pc:grpChg>
        <pc:grpChg chg="mod">
          <ac:chgData name="Sylvie Naar" userId="87bc48ad-4291-4327-81ff-e28e05cfea7e" providerId="ADAL" clId="{8646E1C4-112E-4574-8DFE-45B5AB892EC9}" dt="2025-02-24T16:39:28.538" v="5" actId="14100"/>
          <ac:grpSpMkLst>
            <pc:docMk/>
            <pc:sldMk cId="0" sldId="260"/>
            <ac:grpSpMk id="19" creationId="{00000000-0000-0000-0000-000000000000}"/>
          </ac:grpSpMkLst>
        </pc:grpChg>
        <pc:grpChg chg="mod">
          <ac:chgData name="Sylvie Naar" userId="87bc48ad-4291-4327-81ff-e28e05cfea7e" providerId="ADAL" clId="{8646E1C4-112E-4574-8DFE-45B5AB892EC9}" dt="2025-02-24T16:40:08.594" v="14" actId="14100"/>
          <ac:grpSpMkLst>
            <pc:docMk/>
            <pc:sldMk cId="0" sldId="260"/>
            <ac:grpSpMk id="37" creationId="{00000000-0000-0000-0000-000000000000}"/>
          </ac:grpSpMkLst>
        </pc:grpChg>
      </pc:sldChg>
      <pc:sldChg chg="modSp mod">
        <pc:chgData name="Sylvie Naar" userId="87bc48ad-4291-4327-81ff-e28e05cfea7e" providerId="ADAL" clId="{8646E1C4-112E-4574-8DFE-45B5AB892EC9}" dt="2025-02-24T16:38:44.887" v="0" actId="255"/>
        <pc:sldMkLst>
          <pc:docMk/>
          <pc:sldMk cId="3221307152" sldId="290"/>
        </pc:sldMkLst>
        <pc:spChg chg="mod">
          <ac:chgData name="Sylvie Naar" userId="87bc48ad-4291-4327-81ff-e28e05cfea7e" providerId="ADAL" clId="{8646E1C4-112E-4574-8DFE-45B5AB892EC9}" dt="2025-02-24T16:38:44.887" v="0" actId="255"/>
          <ac:spMkLst>
            <pc:docMk/>
            <pc:sldMk cId="3221307152" sldId="290"/>
            <ac:spMk id="3" creationId="{461B3C9A-DC46-9D97-0B6D-046CDA7C9B48}"/>
          </ac:spMkLst>
        </pc:spChg>
      </pc:sldChg>
      <pc:sldChg chg="modSp del mod">
        <pc:chgData name="Sylvie Naar" userId="87bc48ad-4291-4327-81ff-e28e05cfea7e" providerId="ADAL" clId="{8646E1C4-112E-4574-8DFE-45B5AB892EC9}" dt="2025-02-24T16:43:38.453" v="91" actId="47"/>
        <pc:sldMkLst>
          <pc:docMk/>
          <pc:sldMk cId="2761747466" sldId="1176"/>
        </pc:sldMkLst>
        <pc:spChg chg="mod">
          <ac:chgData name="Sylvie Naar" userId="87bc48ad-4291-4327-81ff-e28e05cfea7e" providerId="ADAL" clId="{8646E1C4-112E-4574-8DFE-45B5AB892EC9}" dt="2025-02-24T16:41:47.379" v="84" actId="6549"/>
          <ac:spMkLst>
            <pc:docMk/>
            <pc:sldMk cId="2761747466" sldId="1176"/>
            <ac:spMk id="22" creationId="{D033B6AC-B41D-4105-F922-277D024D78C8}"/>
          </ac:spMkLst>
        </pc:spChg>
      </pc:sldChg>
      <pc:sldChg chg="modSp mod">
        <pc:chgData name="Sylvie Naar" userId="87bc48ad-4291-4327-81ff-e28e05cfea7e" providerId="ADAL" clId="{8646E1C4-112E-4574-8DFE-45B5AB892EC9}" dt="2025-02-24T16:41:09.765" v="27" actId="207"/>
        <pc:sldMkLst>
          <pc:docMk/>
          <pc:sldMk cId="4137363678" sldId="1188"/>
        </pc:sldMkLst>
        <pc:spChg chg="mod">
          <ac:chgData name="Sylvie Naar" userId="87bc48ad-4291-4327-81ff-e28e05cfea7e" providerId="ADAL" clId="{8646E1C4-112E-4574-8DFE-45B5AB892EC9}" dt="2025-02-24T16:41:09.765" v="27" actId="207"/>
          <ac:spMkLst>
            <pc:docMk/>
            <pc:sldMk cId="4137363678" sldId="1188"/>
            <ac:spMk id="6" creationId="{E01F05B2-9EF6-A4D5-C646-D39AD4F2458B}"/>
          </ac:spMkLst>
        </pc:spChg>
      </pc:sldChg>
      <pc:sldChg chg="addSp delSp modSp new mod">
        <pc:chgData name="Sylvie Naar" userId="87bc48ad-4291-4327-81ff-e28e05cfea7e" providerId="ADAL" clId="{8646E1C4-112E-4574-8DFE-45B5AB892EC9}" dt="2025-02-24T16:43:43.433" v="92" actId="14100"/>
        <pc:sldMkLst>
          <pc:docMk/>
          <pc:sldMk cId="2105107820" sldId="1192"/>
        </pc:sldMkLst>
        <pc:spChg chg="del">
          <ac:chgData name="Sylvie Naar" userId="87bc48ad-4291-4327-81ff-e28e05cfea7e" providerId="ADAL" clId="{8646E1C4-112E-4574-8DFE-45B5AB892EC9}" dt="2025-02-24T16:42:57.458" v="86" actId="478"/>
          <ac:spMkLst>
            <pc:docMk/>
            <pc:sldMk cId="2105107820" sldId="1192"/>
            <ac:spMk id="2" creationId="{C94B0124-7202-D9D2-CFE9-2A8D49E7939F}"/>
          </ac:spMkLst>
        </pc:spChg>
        <pc:spChg chg="del">
          <ac:chgData name="Sylvie Naar" userId="87bc48ad-4291-4327-81ff-e28e05cfea7e" providerId="ADAL" clId="{8646E1C4-112E-4574-8DFE-45B5AB892EC9}" dt="2025-02-24T16:43:00.461" v="87" actId="478"/>
          <ac:spMkLst>
            <pc:docMk/>
            <pc:sldMk cId="2105107820" sldId="1192"/>
            <ac:spMk id="3" creationId="{B265546D-B94C-2FF1-747F-927763F5E623}"/>
          </ac:spMkLst>
        </pc:spChg>
        <pc:picChg chg="add mod">
          <ac:chgData name="Sylvie Naar" userId="87bc48ad-4291-4327-81ff-e28e05cfea7e" providerId="ADAL" clId="{8646E1C4-112E-4574-8DFE-45B5AB892EC9}" dt="2025-02-24T16:43:43.433" v="92" actId="14100"/>
          <ac:picMkLst>
            <pc:docMk/>
            <pc:sldMk cId="2105107820" sldId="1192"/>
            <ac:picMk id="4" creationId="{A5717ACC-3B78-78E7-C2B5-4F7B1B7DA6C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0BBDE1-E904-43F7-8752-A2D53A58EFA2}"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CC398266-E3D3-4AE9-9D5E-1C342F322334}">
      <dgm:prSet phldrT="[Text]"/>
      <dgm:spPr/>
      <dgm:t>
        <a:bodyPr/>
        <a:lstStyle/>
        <a:p>
          <a:r>
            <a:rPr lang="en-US" dirty="0"/>
            <a:t>Translational Workforce Development (TWD)</a:t>
          </a:r>
        </a:p>
      </dgm:t>
    </dgm:pt>
    <dgm:pt modelId="{C308967C-A701-4533-83A3-41F8983D0AF1}" type="parTrans" cxnId="{5EB3CF15-2039-4D2A-8AE2-C9DC54F15EB6}">
      <dgm:prSet/>
      <dgm:spPr/>
      <dgm:t>
        <a:bodyPr/>
        <a:lstStyle/>
        <a:p>
          <a:endParaRPr lang="en-US"/>
        </a:p>
      </dgm:t>
    </dgm:pt>
    <dgm:pt modelId="{5F517E88-C0CD-4B86-9AC6-9C3CC38D7283}" type="sibTrans" cxnId="{5EB3CF15-2039-4D2A-8AE2-C9DC54F15EB6}">
      <dgm:prSet/>
      <dgm:spPr/>
      <dgm:t>
        <a:bodyPr/>
        <a:lstStyle/>
        <a:p>
          <a:endParaRPr lang="en-US"/>
        </a:p>
      </dgm:t>
    </dgm:pt>
    <dgm:pt modelId="{DAED2211-39DC-40E3-9EC7-3ADC06585C15}">
      <dgm:prSet phldrT="[Text]" custT="1"/>
      <dgm:spPr/>
      <dgm:t>
        <a:bodyPr/>
        <a:lstStyle/>
        <a:p>
          <a:r>
            <a:rPr lang="en-US" sz="1400" dirty="0"/>
            <a:t>Emerging faculty programming, mid-career faculty programming, T32s, Mentoring Academy</a:t>
          </a:r>
        </a:p>
      </dgm:t>
    </dgm:pt>
    <dgm:pt modelId="{39A707C7-5BAF-41D5-BDFB-3424AA758671}" type="parTrans" cxnId="{066B21CE-9C96-48D8-B5AB-0233D7547FB1}">
      <dgm:prSet/>
      <dgm:spPr/>
      <dgm:t>
        <a:bodyPr/>
        <a:lstStyle/>
        <a:p>
          <a:endParaRPr lang="en-US"/>
        </a:p>
      </dgm:t>
    </dgm:pt>
    <dgm:pt modelId="{AC25F113-78FB-4ED8-9BCC-6DFC577091F5}" type="sibTrans" cxnId="{066B21CE-9C96-48D8-B5AB-0233D7547FB1}">
      <dgm:prSet/>
      <dgm:spPr/>
      <dgm:t>
        <a:bodyPr/>
        <a:lstStyle/>
        <a:p>
          <a:endParaRPr lang="en-US"/>
        </a:p>
      </dgm:t>
    </dgm:pt>
    <dgm:pt modelId="{C4179FA2-A8DB-4B91-BF32-E2DB40A1D406}">
      <dgm:prSet phldrT="[Text]"/>
      <dgm:spPr/>
      <dgm:t>
        <a:bodyPr/>
        <a:lstStyle/>
        <a:p>
          <a:r>
            <a:rPr lang="en-US" dirty="0"/>
            <a:t>Biostats, Informatics, Research Design (BIRD)</a:t>
          </a:r>
        </a:p>
      </dgm:t>
    </dgm:pt>
    <dgm:pt modelId="{D348E014-9564-4020-9343-55366C402A8E}" type="parTrans" cxnId="{A533FB1D-0BA2-4484-9B86-F57475A74FF9}">
      <dgm:prSet/>
      <dgm:spPr/>
      <dgm:t>
        <a:bodyPr/>
        <a:lstStyle/>
        <a:p>
          <a:endParaRPr lang="en-US"/>
        </a:p>
      </dgm:t>
    </dgm:pt>
    <dgm:pt modelId="{8A26660B-C331-4C0F-8745-2A3DD534A951}" type="sibTrans" cxnId="{A533FB1D-0BA2-4484-9B86-F57475A74FF9}">
      <dgm:prSet/>
      <dgm:spPr/>
      <dgm:t>
        <a:bodyPr/>
        <a:lstStyle/>
        <a:p>
          <a:endParaRPr lang="en-US"/>
        </a:p>
      </dgm:t>
    </dgm:pt>
    <dgm:pt modelId="{5341A68D-5CD6-460F-AEF7-5B8D5853A9FF}">
      <dgm:prSet phldrT="[Text]" custT="1"/>
      <dgm:spPr/>
      <dgm:t>
        <a:bodyPr/>
        <a:lstStyle/>
        <a:p>
          <a:r>
            <a:rPr lang="en-US" sz="1400" dirty="0"/>
            <a:t>Study design, data analysis, clinical informatics</a:t>
          </a:r>
        </a:p>
      </dgm:t>
    </dgm:pt>
    <dgm:pt modelId="{4C2DCEAF-459B-48C6-9075-105D45ADC806}" type="parTrans" cxnId="{4FA49EC1-AEEE-4B74-8E7C-B3582DA323EB}">
      <dgm:prSet/>
      <dgm:spPr/>
      <dgm:t>
        <a:bodyPr/>
        <a:lstStyle/>
        <a:p>
          <a:endParaRPr lang="en-US"/>
        </a:p>
      </dgm:t>
    </dgm:pt>
    <dgm:pt modelId="{40D11313-2B52-4AB2-B3DB-3B7C17537884}" type="sibTrans" cxnId="{4FA49EC1-AEEE-4B74-8E7C-B3582DA323EB}">
      <dgm:prSet/>
      <dgm:spPr/>
      <dgm:t>
        <a:bodyPr/>
        <a:lstStyle/>
        <a:p>
          <a:endParaRPr lang="en-US"/>
        </a:p>
      </dgm:t>
    </dgm:pt>
    <dgm:pt modelId="{702934E8-8F94-41F9-B35E-DEA31DE03DBA}">
      <dgm:prSet phldrT="[Text]" custT="1"/>
      <dgm:spPr/>
      <dgm:t>
        <a:bodyPr/>
        <a:lstStyle/>
        <a:p>
          <a:r>
            <a:rPr lang="en-US" sz="1400" dirty="0"/>
            <a:t>Integrates with FSU Health BIRD Hub</a:t>
          </a:r>
        </a:p>
      </dgm:t>
    </dgm:pt>
    <dgm:pt modelId="{A39AA0A2-5A20-4EBF-8943-003B497A7FD4}" type="parTrans" cxnId="{E7E1D8F3-DDDF-4E34-973F-23A121007417}">
      <dgm:prSet/>
      <dgm:spPr/>
      <dgm:t>
        <a:bodyPr/>
        <a:lstStyle/>
        <a:p>
          <a:endParaRPr lang="en-US"/>
        </a:p>
      </dgm:t>
    </dgm:pt>
    <dgm:pt modelId="{7DB97357-C130-4EFC-A964-CE5B492A7FBE}" type="sibTrans" cxnId="{E7E1D8F3-DDDF-4E34-973F-23A121007417}">
      <dgm:prSet/>
      <dgm:spPr/>
      <dgm:t>
        <a:bodyPr/>
        <a:lstStyle/>
        <a:p>
          <a:endParaRPr lang="en-US"/>
        </a:p>
      </dgm:t>
    </dgm:pt>
    <dgm:pt modelId="{C6A1C925-FBDF-4B66-BDA7-481F0FB292D0}">
      <dgm:prSet/>
      <dgm:spPr/>
      <dgm:t>
        <a:bodyPr/>
        <a:lstStyle/>
        <a:p>
          <a:r>
            <a:rPr lang="en-US" dirty="0"/>
            <a:t>CTS Evaluation</a:t>
          </a:r>
        </a:p>
      </dgm:t>
    </dgm:pt>
    <dgm:pt modelId="{A9E5E152-19D7-443E-9A69-618F8E4A0734}" type="parTrans" cxnId="{22DA65B1-1EF6-4A57-B630-696DEFFACFAE}">
      <dgm:prSet/>
      <dgm:spPr/>
      <dgm:t>
        <a:bodyPr/>
        <a:lstStyle/>
        <a:p>
          <a:endParaRPr lang="en-US"/>
        </a:p>
      </dgm:t>
    </dgm:pt>
    <dgm:pt modelId="{A6ACEF74-580A-445E-9033-4E7F9EE33D91}" type="sibTrans" cxnId="{22DA65B1-1EF6-4A57-B630-696DEFFACFAE}">
      <dgm:prSet/>
      <dgm:spPr/>
      <dgm:t>
        <a:bodyPr/>
        <a:lstStyle/>
        <a:p>
          <a:endParaRPr lang="en-US"/>
        </a:p>
      </dgm:t>
    </dgm:pt>
    <dgm:pt modelId="{761C9169-FC22-43BF-8EAC-758E72D41396}">
      <dgm:prSet custT="1"/>
      <dgm:spPr/>
      <dgm:t>
        <a:bodyPr/>
        <a:lstStyle/>
        <a:p>
          <a:r>
            <a:rPr lang="en-US" sz="1400" dirty="0"/>
            <a:t>Evaluates CTSA activities and can support evaluation of health research services (e.g., needs assessments)</a:t>
          </a:r>
        </a:p>
      </dgm:t>
    </dgm:pt>
    <dgm:pt modelId="{04DF43FF-70CE-49B4-8219-81E1A6903E22}" type="parTrans" cxnId="{2E18D704-A0EF-4A14-A940-30A721E1AFFD}">
      <dgm:prSet/>
      <dgm:spPr/>
      <dgm:t>
        <a:bodyPr/>
        <a:lstStyle/>
        <a:p>
          <a:endParaRPr lang="en-US"/>
        </a:p>
      </dgm:t>
    </dgm:pt>
    <dgm:pt modelId="{734F8C9D-E9FF-4408-AF93-233D89881236}" type="sibTrans" cxnId="{2E18D704-A0EF-4A14-A940-30A721E1AFFD}">
      <dgm:prSet/>
      <dgm:spPr/>
      <dgm:t>
        <a:bodyPr/>
        <a:lstStyle/>
        <a:p>
          <a:endParaRPr lang="en-US"/>
        </a:p>
      </dgm:t>
    </dgm:pt>
    <dgm:pt modelId="{DC50DC03-7741-4EFC-AC2A-14403EB6F67B}">
      <dgm:prSet phldrT="[Text]" custT="1"/>
      <dgm:spPr/>
      <dgm:t>
        <a:bodyPr/>
        <a:lstStyle/>
        <a:p>
          <a:r>
            <a:rPr lang="en-US" sz="1400" dirty="0"/>
            <a:t>Integrates with FSU Health Research Development Hub</a:t>
          </a:r>
        </a:p>
      </dgm:t>
    </dgm:pt>
    <dgm:pt modelId="{104CF766-A07F-4576-B726-95C994894D5D}" type="parTrans" cxnId="{A024DE43-C607-477A-B565-46051723880A}">
      <dgm:prSet/>
      <dgm:spPr/>
      <dgm:t>
        <a:bodyPr/>
        <a:lstStyle/>
        <a:p>
          <a:endParaRPr lang="en-US"/>
        </a:p>
      </dgm:t>
    </dgm:pt>
    <dgm:pt modelId="{CCB2CCE8-183E-4F30-82BD-35480197E3E8}" type="sibTrans" cxnId="{A024DE43-C607-477A-B565-46051723880A}">
      <dgm:prSet/>
      <dgm:spPr/>
      <dgm:t>
        <a:bodyPr/>
        <a:lstStyle/>
        <a:p>
          <a:endParaRPr lang="en-US"/>
        </a:p>
      </dgm:t>
    </dgm:pt>
    <dgm:pt modelId="{AD9E3F22-2978-4176-B4AF-2E474AC00853}">
      <dgm:prSet custT="1"/>
      <dgm:spPr/>
      <dgm:t>
        <a:bodyPr/>
        <a:lstStyle/>
        <a:p>
          <a:endParaRPr lang="en-US" sz="1400" dirty="0"/>
        </a:p>
      </dgm:t>
    </dgm:pt>
    <dgm:pt modelId="{4FA28E6B-D863-462F-896C-A3516FDE09F3}" type="parTrans" cxnId="{B55EA116-A6CB-45F7-807C-BF16985B932B}">
      <dgm:prSet/>
      <dgm:spPr/>
      <dgm:t>
        <a:bodyPr/>
        <a:lstStyle/>
        <a:p>
          <a:endParaRPr lang="en-US"/>
        </a:p>
      </dgm:t>
    </dgm:pt>
    <dgm:pt modelId="{EB1854B5-6505-4667-B06F-6706C47E9604}" type="sibTrans" cxnId="{B55EA116-A6CB-45F7-807C-BF16985B932B}">
      <dgm:prSet/>
      <dgm:spPr/>
      <dgm:t>
        <a:bodyPr/>
        <a:lstStyle/>
        <a:p>
          <a:endParaRPr lang="en-US"/>
        </a:p>
      </dgm:t>
    </dgm:pt>
    <dgm:pt modelId="{A8308359-E982-41CB-A620-DB99574AA997}">
      <dgm:prSet/>
      <dgm:spPr/>
      <dgm:t>
        <a:bodyPr/>
        <a:lstStyle/>
        <a:p>
          <a:r>
            <a:rPr lang="en-US" dirty="0"/>
            <a:t>Addressing CTS Barriers</a:t>
          </a:r>
        </a:p>
      </dgm:t>
    </dgm:pt>
    <dgm:pt modelId="{4F451A9F-C27E-4EBE-8B90-D6A78ABDC938}" type="parTrans" cxnId="{B126E5F0-883F-4F7D-9ABA-84F937CAFDC0}">
      <dgm:prSet/>
      <dgm:spPr/>
      <dgm:t>
        <a:bodyPr/>
        <a:lstStyle/>
        <a:p>
          <a:endParaRPr lang="en-US"/>
        </a:p>
      </dgm:t>
    </dgm:pt>
    <dgm:pt modelId="{6AE1B3D8-412D-4F96-8036-BCC2A053AA7E}" type="sibTrans" cxnId="{B126E5F0-883F-4F7D-9ABA-84F937CAFDC0}">
      <dgm:prSet/>
      <dgm:spPr/>
      <dgm:t>
        <a:bodyPr/>
        <a:lstStyle/>
        <a:p>
          <a:endParaRPr lang="en-US"/>
        </a:p>
      </dgm:t>
    </dgm:pt>
    <dgm:pt modelId="{5F64C8A7-7FE3-4E84-AF9D-3F596870CEA6}">
      <dgm:prSet/>
      <dgm:spPr/>
      <dgm:t>
        <a:bodyPr/>
        <a:lstStyle/>
        <a:p>
          <a:r>
            <a:rPr lang="en-US" dirty="0">
              <a:effectLst/>
              <a:latin typeface="+mn-lt"/>
              <a:ea typeface="Times New Roman" panose="02020603050405020304" pitchFamily="18" charset="0"/>
            </a:rPr>
            <a:t>Tools and expertise to overcome CTS barriers; CTS pilots</a:t>
          </a:r>
          <a:endParaRPr lang="en-US" dirty="0"/>
        </a:p>
      </dgm:t>
    </dgm:pt>
    <dgm:pt modelId="{7CD612E5-AE5D-4A6D-BE84-CE311DEF0C37}" type="parTrans" cxnId="{3F51D9C6-4A28-47DF-94F1-B68C4D9F1800}">
      <dgm:prSet/>
      <dgm:spPr/>
      <dgm:t>
        <a:bodyPr/>
        <a:lstStyle/>
        <a:p>
          <a:endParaRPr lang="en-US"/>
        </a:p>
      </dgm:t>
    </dgm:pt>
    <dgm:pt modelId="{0AD8F2FD-94CF-4D8A-9E3F-03237CF42B95}" type="sibTrans" cxnId="{3F51D9C6-4A28-47DF-94F1-B68C4D9F1800}">
      <dgm:prSet/>
      <dgm:spPr/>
      <dgm:t>
        <a:bodyPr/>
        <a:lstStyle/>
        <a:p>
          <a:endParaRPr lang="en-US"/>
        </a:p>
      </dgm:t>
    </dgm:pt>
    <dgm:pt modelId="{8A2CE64D-EE19-4B0C-901F-EC52870E8266}">
      <dgm:prSet/>
      <dgm:spPr/>
      <dgm:t>
        <a:bodyPr/>
        <a:lstStyle/>
        <a:p>
          <a:r>
            <a:rPr lang="en-US" dirty="0"/>
            <a:t> Integrates with FSU Health Clinical Research Hub and Community Engagement Hub</a:t>
          </a:r>
        </a:p>
      </dgm:t>
    </dgm:pt>
    <dgm:pt modelId="{D8F0BAA3-525C-4C4E-B382-EAE249372B17}" type="parTrans" cxnId="{0AA50158-75C2-496B-AEED-7BEC9980370F}">
      <dgm:prSet/>
      <dgm:spPr/>
      <dgm:t>
        <a:bodyPr/>
        <a:lstStyle/>
        <a:p>
          <a:endParaRPr lang="en-US"/>
        </a:p>
      </dgm:t>
    </dgm:pt>
    <dgm:pt modelId="{0CB58327-E3DA-4458-8F2A-21F9CEC50C8B}" type="sibTrans" cxnId="{0AA50158-75C2-496B-AEED-7BEC9980370F}">
      <dgm:prSet/>
      <dgm:spPr/>
      <dgm:t>
        <a:bodyPr/>
        <a:lstStyle/>
        <a:p>
          <a:endParaRPr lang="en-US"/>
        </a:p>
      </dgm:t>
    </dgm:pt>
    <dgm:pt modelId="{0E8066C0-1D27-4BFE-83B4-FEFB3F284181}" type="pres">
      <dgm:prSet presAssocID="{6A0BBDE1-E904-43F7-8752-A2D53A58EFA2}" presName="Name0" presStyleCnt="0">
        <dgm:presLayoutVars>
          <dgm:dir/>
          <dgm:animLvl val="lvl"/>
          <dgm:resizeHandles/>
        </dgm:presLayoutVars>
      </dgm:prSet>
      <dgm:spPr/>
    </dgm:pt>
    <dgm:pt modelId="{18E9A064-9157-41D8-8A41-BCF97C8F169E}" type="pres">
      <dgm:prSet presAssocID="{A8308359-E982-41CB-A620-DB99574AA997}" presName="linNode" presStyleCnt="0"/>
      <dgm:spPr/>
    </dgm:pt>
    <dgm:pt modelId="{FBCD3AB7-DC93-4305-BEF4-F6787B4E1215}" type="pres">
      <dgm:prSet presAssocID="{A8308359-E982-41CB-A620-DB99574AA997}" presName="parentShp" presStyleLbl="node1" presStyleIdx="0" presStyleCnt="4" custScaleY="143615">
        <dgm:presLayoutVars>
          <dgm:bulletEnabled val="1"/>
        </dgm:presLayoutVars>
      </dgm:prSet>
      <dgm:spPr/>
    </dgm:pt>
    <dgm:pt modelId="{029F68F6-672A-4E5F-A608-2E7A46F0DA57}" type="pres">
      <dgm:prSet presAssocID="{A8308359-E982-41CB-A620-DB99574AA997}" presName="childShp" presStyleLbl="bgAccFollowNode1" presStyleIdx="0" presStyleCnt="4" custScaleY="138194">
        <dgm:presLayoutVars>
          <dgm:bulletEnabled val="1"/>
        </dgm:presLayoutVars>
      </dgm:prSet>
      <dgm:spPr/>
    </dgm:pt>
    <dgm:pt modelId="{816D48C8-BE45-4EBA-8716-ECDE0DDB2522}" type="pres">
      <dgm:prSet presAssocID="{6AE1B3D8-412D-4F96-8036-BCC2A053AA7E}" presName="spacing" presStyleCnt="0"/>
      <dgm:spPr/>
    </dgm:pt>
    <dgm:pt modelId="{94651C43-2F2A-4C73-8ECC-0623278BC392}" type="pres">
      <dgm:prSet presAssocID="{CC398266-E3D3-4AE9-9D5E-1C342F322334}" presName="linNode" presStyleCnt="0"/>
      <dgm:spPr/>
    </dgm:pt>
    <dgm:pt modelId="{1EEC2004-9DFD-40FE-B997-BAD291D2E74A}" type="pres">
      <dgm:prSet presAssocID="{CC398266-E3D3-4AE9-9D5E-1C342F322334}" presName="parentShp" presStyleLbl="node1" presStyleIdx="1" presStyleCnt="4">
        <dgm:presLayoutVars>
          <dgm:bulletEnabled val="1"/>
        </dgm:presLayoutVars>
      </dgm:prSet>
      <dgm:spPr/>
    </dgm:pt>
    <dgm:pt modelId="{5CC20CD5-1FB6-4CF0-83FE-F8A1B623E1F6}" type="pres">
      <dgm:prSet presAssocID="{CC398266-E3D3-4AE9-9D5E-1C342F322334}" presName="childShp" presStyleLbl="bgAccFollowNode1" presStyleIdx="1" presStyleCnt="4" custScaleY="171361">
        <dgm:presLayoutVars>
          <dgm:bulletEnabled val="1"/>
        </dgm:presLayoutVars>
      </dgm:prSet>
      <dgm:spPr/>
    </dgm:pt>
    <dgm:pt modelId="{50171E29-C2F7-457C-BC29-5A7B3AD5DE2D}" type="pres">
      <dgm:prSet presAssocID="{5F517E88-C0CD-4B86-9AC6-9C3CC38D7283}" presName="spacing" presStyleCnt="0"/>
      <dgm:spPr/>
    </dgm:pt>
    <dgm:pt modelId="{3DC5DFAC-1EA2-4734-97B4-7B0CD951CB56}" type="pres">
      <dgm:prSet presAssocID="{C4179FA2-A8DB-4B91-BF32-E2DB40A1D406}" presName="linNode" presStyleCnt="0"/>
      <dgm:spPr/>
    </dgm:pt>
    <dgm:pt modelId="{6756D7FF-6E51-45FA-88E8-D181F6068B28}" type="pres">
      <dgm:prSet presAssocID="{C4179FA2-A8DB-4B91-BF32-E2DB40A1D406}" presName="parentShp" presStyleLbl="node1" presStyleIdx="2" presStyleCnt="4">
        <dgm:presLayoutVars>
          <dgm:bulletEnabled val="1"/>
        </dgm:presLayoutVars>
      </dgm:prSet>
      <dgm:spPr/>
    </dgm:pt>
    <dgm:pt modelId="{DA2A46CD-CD88-48A1-B193-BA1F04E7FD4E}" type="pres">
      <dgm:prSet presAssocID="{C4179FA2-A8DB-4B91-BF32-E2DB40A1D406}" presName="childShp" presStyleLbl="bgAccFollowNode1" presStyleIdx="2" presStyleCnt="4" custScaleY="121843">
        <dgm:presLayoutVars>
          <dgm:bulletEnabled val="1"/>
        </dgm:presLayoutVars>
      </dgm:prSet>
      <dgm:spPr/>
    </dgm:pt>
    <dgm:pt modelId="{5DC84320-3CC1-4775-B353-8ED17BED5B18}" type="pres">
      <dgm:prSet presAssocID="{8A26660B-C331-4C0F-8745-2A3DD534A951}" presName="spacing" presStyleCnt="0"/>
      <dgm:spPr/>
    </dgm:pt>
    <dgm:pt modelId="{23B17D79-ED2C-476D-BE1A-8E843B0FB8DF}" type="pres">
      <dgm:prSet presAssocID="{C6A1C925-FBDF-4B66-BDA7-481F0FB292D0}" presName="linNode" presStyleCnt="0"/>
      <dgm:spPr/>
    </dgm:pt>
    <dgm:pt modelId="{9BA69034-065E-4BB7-AAC9-B4A3E4DA6982}" type="pres">
      <dgm:prSet presAssocID="{C6A1C925-FBDF-4B66-BDA7-481F0FB292D0}" presName="parentShp" presStyleLbl="node1" presStyleIdx="3" presStyleCnt="4">
        <dgm:presLayoutVars>
          <dgm:bulletEnabled val="1"/>
        </dgm:presLayoutVars>
      </dgm:prSet>
      <dgm:spPr/>
    </dgm:pt>
    <dgm:pt modelId="{A6E76E17-E19F-414C-AEA1-E171E2C20666}" type="pres">
      <dgm:prSet presAssocID="{C6A1C925-FBDF-4B66-BDA7-481F0FB292D0}" presName="childShp" presStyleLbl="bgAccFollowNode1" presStyleIdx="3" presStyleCnt="4" custScaleY="153502">
        <dgm:presLayoutVars>
          <dgm:bulletEnabled val="1"/>
        </dgm:presLayoutVars>
      </dgm:prSet>
      <dgm:spPr/>
    </dgm:pt>
  </dgm:ptLst>
  <dgm:cxnLst>
    <dgm:cxn modelId="{2E18D704-A0EF-4A14-A940-30A721E1AFFD}" srcId="{C6A1C925-FBDF-4B66-BDA7-481F0FB292D0}" destId="{761C9169-FC22-43BF-8EAC-758E72D41396}" srcOrd="0" destOrd="0" parTransId="{04DF43FF-70CE-49B4-8219-81E1A6903E22}" sibTransId="{734F8C9D-E9FF-4408-AF93-233D89881236}"/>
    <dgm:cxn modelId="{D576A90D-205D-40D2-8333-1DE57AA61951}" type="presOf" srcId="{AD9E3F22-2978-4176-B4AF-2E474AC00853}" destId="{A6E76E17-E19F-414C-AEA1-E171E2C20666}" srcOrd="0" destOrd="1" presId="urn:microsoft.com/office/officeart/2005/8/layout/vList6"/>
    <dgm:cxn modelId="{73EBB30E-0956-48DF-B5EC-D56FC655D730}" type="presOf" srcId="{DC50DC03-7741-4EFC-AC2A-14403EB6F67B}" destId="{5CC20CD5-1FB6-4CF0-83FE-F8A1B623E1F6}" srcOrd="0" destOrd="1" presId="urn:microsoft.com/office/officeart/2005/8/layout/vList6"/>
    <dgm:cxn modelId="{5EB3CF15-2039-4D2A-8AE2-C9DC54F15EB6}" srcId="{6A0BBDE1-E904-43F7-8752-A2D53A58EFA2}" destId="{CC398266-E3D3-4AE9-9D5E-1C342F322334}" srcOrd="1" destOrd="0" parTransId="{C308967C-A701-4533-83A3-41F8983D0AF1}" sibTransId="{5F517E88-C0CD-4B86-9AC6-9C3CC38D7283}"/>
    <dgm:cxn modelId="{B55EA116-A6CB-45F7-807C-BF16985B932B}" srcId="{C6A1C925-FBDF-4B66-BDA7-481F0FB292D0}" destId="{AD9E3F22-2978-4176-B4AF-2E474AC00853}" srcOrd="1" destOrd="0" parTransId="{4FA28E6B-D863-462F-896C-A3516FDE09F3}" sibTransId="{EB1854B5-6505-4667-B06F-6706C47E9604}"/>
    <dgm:cxn modelId="{A533FB1D-0BA2-4484-9B86-F57475A74FF9}" srcId="{6A0BBDE1-E904-43F7-8752-A2D53A58EFA2}" destId="{C4179FA2-A8DB-4B91-BF32-E2DB40A1D406}" srcOrd="2" destOrd="0" parTransId="{D348E014-9564-4020-9343-55366C402A8E}" sibTransId="{8A26660B-C331-4C0F-8745-2A3DD534A951}"/>
    <dgm:cxn modelId="{1BE3B430-8EA6-4141-85F3-A08273FB8310}" type="presOf" srcId="{6A0BBDE1-E904-43F7-8752-A2D53A58EFA2}" destId="{0E8066C0-1D27-4BFE-83B4-FEFB3F284181}" srcOrd="0" destOrd="0" presId="urn:microsoft.com/office/officeart/2005/8/layout/vList6"/>
    <dgm:cxn modelId="{A024DE43-C607-477A-B565-46051723880A}" srcId="{CC398266-E3D3-4AE9-9D5E-1C342F322334}" destId="{DC50DC03-7741-4EFC-AC2A-14403EB6F67B}" srcOrd="1" destOrd="0" parTransId="{104CF766-A07F-4576-B726-95C994894D5D}" sibTransId="{CCB2CCE8-183E-4F30-82BD-35480197E3E8}"/>
    <dgm:cxn modelId="{C76BF243-46F2-4522-A831-C337DEE90E41}" type="presOf" srcId="{A8308359-E982-41CB-A620-DB99574AA997}" destId="{FBCD3AB7-DC93-4305-BEF4-F6787B4E1215}" srcOrd="0" destOrd="0" presId="urn:microsoft.com/office/officeart/2005/8/layout/vList6"/>
    <dgm:cxn modelId="{CE9FFC45-2BC2-4C98-A0B9-C4149252C061}" type="presOf" srcId="{C6A1C925-FBDF-4B66-BDA7-481F0FB292D0}" destId="{9BA69034-065E-4BB7-AAC9-B4A3E4DA6982}" srcOrd="0" destOrd="0" presId="urn:microsoft.com/office/officeart/2005/8/layout/vList6"/>
    <dgm:cxn modelId="{8DD9744B-BD61-4E30-824D-BE6E29B527D5}" type="presOf" srcId="{702934E8-8F94-41F9-B35E-DEA31DE03DBA}" destId="{DA2A46CD-CD88-48A1-B193-BA1F04E7FD4E}" srcOrd="0" destOrd="1" presId="urn:microsoft.com/office/officeart/2005/8/layout/vList6"/>
    <dgm:cxn modelId="{FC13FA77-F418-4511-9920-E96047C4AF97}" type="presOf" srcId="{CC398266-E3D3-4AE9-9D5E-1C342F322334}" destId="{1EEC2004-9DFD-40FE-B997-BAD291D2E74A}" srcOrd="0" destOrd="0" presId="urn:microsoft.com/office/officeart/2005/8/layout/vList6"/>
    <dgm:cxn modelId="{0AA50158-75C2-496B-AEED-7BEC9980370F}" srcId="{A8308359-E982-41CB-A620-DB99574AA997}" destId="{8A2CE64D-EE19-4B0C-901F-EC52870E8266}" srcOrd="1" destOrd="0" parTransId="{D8F0BAA3-525C-4C4E-B382-EAE249372B17}" sibTransId="{0CB58327-E3DA-4458-8F2A-21F9CEC50C8B}"/>
    <dgm:cxn modelId="{E4EDEE7F-1A49-4A0F-8F5D-0EB2F972C60A}" type="presOf" srcId="{5341A68D-5CD6-460F-AEF7-5B8D5853A9FF}" destId="{DA2A46CD-CD88-48A1-B193-BA1F04E7FD4E}" srcOrd="0" destOrd="0" presId="urn:microsoft.com/office/officeart/2005/8/layout/vList6"/>
    <dgm:cxn modelId="{E88AA193-E4F9-470A-A69F-6A8A3F712E77}" type="presOf" srcId="{761C9169-FC22-43BF-8EAC-758E72D41396}" destId="{A6E76E17-E19F-414C-AEA1-E171E2C20666}" srcOrd="0" destOrd="0" presId="urn:microsoft.com/office/officeart/2005/8/layout/vList6"/>
    <dgm:cxn modelId="{ADA632A1-98FF-4BA6-81D8-B163AED57C36}" type="presOf" srcId="{C4179FA2-A8DB-4B91-BF32-E2DB40A1D406}" destId="{6756D7FF-6E51-45FA-88E8-D181F6068B28}" srcOrd="0" destOrd="0" presId="urn:microsoft.com/office/officeart/2005/8/layout/vList6"/>
    <dgm:cxn modelId="{BF58CCAA-9DA0-4DFA-A7D9-8DBA48276086}" type="presOf" srcId="{5F64C8A7-7FE3-4E84-AF9D-3F596870CEA6}" destId="{029F68F6-672A-4E5F-A608-2E7A46F0DA57}" srcOrd="0" destOrd="0" presId="urn:microsoft.com/office/officeart/2005/8/layout/vList6"/>
    <dgm:cxn modelId="{22DA65B1-1EF6-4A57-B630-696DEFFACFAE}" srcId="{6A0BBDE1-E904-43F7-8752-A2D53A58EFA2}" destId="{C6A1C925-FBDF-4B66-BDA7-481F0FB292D0}" srcOrd="3" destOrd="0" parTransId="{A9E5E152-19D7-443E-9A69-618F8E4A0734}" sibTransId="{A6ACEF74-580A-445E-9033-4E7F9EE33D91}"/>
    <dgm:cxn modelId="{4FA49EC1-AEEE-4B74-8E7C-B3582DA323EB}" srcId="{C4179FA2-A8DB-4B91-BF32-E2DB40A1D406}" destId="{5341A68D-5CD6-460F-AEF7-5B8D5853A9FF}" srcOrd="0" destOrd="0" parTransId="{4C2DCEAF-459B-48C6-9075-105D45ADC806}" sibTransId="{40D11313-2B52-4AB2-B3DB-3B7C17537884}"/>
    <dgm:cxn modelId="{3F51D9C6-4A28-47DF-94F1-B68C4D9F1800}" srcId="{A8308359-E982-41CB-A620-DB99574AA997}" destId="{5F64C8A7-7FE3-4E84-AF9D-3F596870CEA6}" srcOrd="0" destOrd="0" parTransId="{7CD612E5-AE5D-4A6D-BE84-CE311DEF0C37}" sibTransId="{0AD8F2FD-94CF-4D8A-9E3F-03237CF42B95}"/>
    <dgm:cxn modelId="{066B21CE-9C96-48D8-B5AB-0233D7547FB1}" srcId="{CC398266-E3D3-4AE9-9D5E-1C342F322334}" destId="{DAED2211-39DC-40E3-9EC7-3ADC06585C15}" srcOrd="0" destOrd="0" parTransId="{39A707C7-5BAF-41D5-BDFB-3424AA758671}" sibTransId="{AC25F113-78FB-4ED8-9BCC-6DFC577091F5}"/>
    <dgm:cxn modelId="{BDF9A8D3-19BE-4AD6-A046-FD713CD74E55}" type="presOf" srcId="{8A2CE64D-EE19-4B0C-901F-EC52870E8266}" destId="{029F68F6-672A-4E5F-A608-2E7A46F0DA57}" srcOrd="0" destOrd="1" presId="urn:microsoft.com/office/officeart/2005/8/layout/vList6"/>
    <dgm:cxn modelId="{B126E5F0-883F-4F7D-9ABA-84F937CAFDC0}" srcId="{6A0BBDE1-E904-43F7-8752-A2D53A58EFA2}" destId="{A8308359-E982-41CB-A620-DB99574AA997}" srcOrd="0" destOrd="0" parTransId="{4F451A9F-C27E-4EBE-8B90-D6A78ABDC938}" sibTransId="{6AE1B3D8-412D-4F96-8036-BCC2A053AA7E}"/>
    <dgm:cxn modelId="{E7E1D8F3-DDDF-4E34-973F-23A121007417}" srcId="{C4179FA2-A8DB-4B91-BF32-E2DB40A1D406}" destId="{702934E8-8F94-41F9-B35E-DEA31DE03DBA}" srcOrd="1" destOrd="0" parTransId="{A39AA0A2-5A20-4EBF-8943-003B497A7FD4}" sibTransId="{7DB97357-C130-4EFC-A964-CE5B492A7FBE}"/>
    <dgm:cxn modelId="{B97834FC-5929-4600-8502-9245AB6AED8E}" type="presOf" srcId="{DAED2211-39DC-40E3-9EC7-3ADC06585C15}" destId="{5CC20CD5-1FB6-4CF0-83FE-F8A1B623E1F6}" srcOrd="0" destOrd="0" presId="urn:microsoft.com/office/officeart/2005/8/layout/vList6"/>
    <dgm:cxn modelId="{E223BAF6-19B6-4E85-8825-6A74B9AA8ED8}" type="presParOf" srcId="{0E8066C0-1D27-4BFE-83B4-FEFB3F284181}" destId="{18E9A064-9157-41D8-8A41-BCF97C8F169E}" srcOrd="0" destOrd="0" presId="urn:microsoft.com/office/officeart/2005/8/layout/vList6"/>
    <dgm:cxn modelId="{4028B680-C7E5-4FBF-9F8C-65F58A387BDB}" type="presParOf" srcId="{18E9A064-9157-41D8-8A41-BCF97C8F169E}" destId="{FBCD3AB7-DC93-4305-BEF4-F6787B4E1215}" srcOrd="0" destOrd="0" presId="urn:microsoft.com/office/officeart/2005/8/layout/vList6"/>
    <dgm:cxn modelId="{10FE324A-F330-434F-B7DB-1E0836DA1431}" type="presParOf" srcId="{18E9A064-9157-41D8-8A41-BCF97C8F169E}" destId="{029F68F6-672A-4E5F-A608-2E7A46F0DA57}" srcOrd="1" destOrd="0" presId="urn:microsoft.com/office/officeart/2005/8/layout/vList6"/>
    <dgm:cxn modelId="{B0794F5C-353D-43A6-A148-A8D9F78722DB}" type="presParOf" srcId="{0E8066C0-1D27-4BFE-83B4-FEFB3F284181}" destId="{816D48C8-BE45-4EBA-8716-ECDE0DDB2522}" srcOrd="1" destOrd="0" presId="urn:microsoft.com/office/officeart/2005/8/layout/vList6"/>
    <dgm:cxn modelId="{7506BB9A-4F14-4938-B385-3BA43368AE06}" type="presParOf" srcId="{0E8066C0-1D27-4BFE-83B4-FEFB3F284181}" destId="{94651C43-2F2A-4C73-8ECC-0623278BC392}" srcOrd="2" destOrd="0" presId="urn:microsoft.com/office/officeart/2005/8/layout/vList6"/>
    <dgm:cxn modelId="{DC12FF0F-3AF8-415E-BC00-3E7DB8FD492D}" type="presParOf" srcId="{94651C43-2F2A-4C73-8ECC-0623278BC392}" destId="{1EEC2004-9DFD-40FE-B997-BAD291D2E74A}" srcOrd="0" destOrd="0" presId="urn:microsoft.com/office/officeart/2005/8/layout/vList6"/>
    <dgm:cxn modelId="{B33EEF9A-A7AE-4420-A53E-190588674E83}" type="presParOf" srcId="{94651C43-2F2A-4C73-8ECC-0623278BC392}" destId="{5CC20CD5-1FB6-4CF0-83FE-F8A1B623E1F6}" srcOrd="1" destOrd="0" presId="urn:microsoft.com/office/officeart/2005/8/layout/vList6"/>
    <dgm:cxn modelId="{82BAB1AE-9DC7-43DD-BC36-EADD896E4CF6}" type="presParOf" srcId="{0E8066C0-1D27-4BFE-83B4-FEFB3F284181}" destId="{50171E29-C2F7-457C-BC29-5A7B3AD5DE2D}" srcOrd="3" destOrd="0" presId="urn:microsoft.com/office/officeart/2005/8/layout/vList6"/>
    <dgm:cxn modelId="{62AD95EA-3E17-46C1-8ACD-998F6E9D3E2A}" type="presParOf" srcId="{0E8066C0-1D27-4BFE-83B4-FEFB3F284181}" destId="{3DC5DFAC-1EA2-4734-97B4-7B0CD951CB56}" srcOrd="4" destOrd="0" presId="urn:microsoft.com/office/officeart/2005/8/layout/vList6"/>
    <dgm:cxn modelId="{07AAD696-1B36-4653-9A4A-CBD6F4349CE5}" type="presParOf" srcId="{3DC5DFAC-1EA2-4734-97B4-7B0CD951CB56}" destId="{6756D7FF-6E51-45FA-88E8-D181F6068B28}" srcOrd="0" destOrd="0" presId="urn:microsoft.com/office/officeart/2005/8/layout/vList6"/>
    <dgm:cxn modelId="{A8FE98A2-BB0E-4BFB-B6FA-B6AEC90F21E1}" type="presParOf" srcId="{3DC5DFAC-1EA2-4734-97B4-7B0CD951CB56}" destId="{DA2A46CD-CD88-48A1-B193-BA1F04E7FD4E}" srcOrd="1" destOrd="0" presId="urn:microsoft.com/office/officeart/2005/8/layout/vList6"/>
    <dgm:cxn modelId="{1124D0C4-16F5-487B-BA70-CFFCACAB2072}" type="presParOf" srcId="{0E8066C0-1D27-4BFE-83B4-FEFB3F284181}" destId="{5DC84320-3CC1-4775-B353-8ED17BED5B18}" srcOrd="5" destOrd="0" presId="urn:microsoft.com/office/officeart/2005/8/layout/vList6"/>
    <dgm:cxn modelId="{4841D45E-B05B-41FD-A661-3C3636C0767E}" type="presParOf" srcId="{0E8066C0-1D27-4BFE-83B4-FEFB3F284181}" destId="{23B17D79-ED2C-476D-BE1A-8E843B0FB8DF}" srcOrd="6" destOrd="0" presId="urn:microsoft.com/office/officeart/2005/8/layout/vList6"/>
    <dgm:cxn modelId="{EA1DAA37-947F-4A73-8C06-14191B30FFB8}" type="presParOf" srcId="{23B17D79-ED2C-476D-BE1A-8E843B0FB8DF}" destId="{9BA69034-065E-4BB7-AAC9-B4A3E4DA6982}" srcOrd="0" destOrd="0" presId="urn:microsoft.com/office/officeart/2005/8/layout/vList6"/>
    <dgm:cxn modelId="{7293D8EB-B7A4-40E2-A88E-C143A2CFB915}" type="presParOf" srcId="{23B17D79-ED2C-476D-BE1A-8E843B0FB8DF}" destId="{A6E76E17-E19F-414C-AEA1-E171E2C20666}"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F68F6-672A-4E5F-A608-2E7A46F0DA57}">
      <dsp:nvSpPr>
        <dsp:cNvPr id="0" name=""/>
        <dsp:cNvSpPr/>
      </dsp:nvSpPr>
      <dsp:spPr>
        <a:xfrm>
          <a:off x="3495821" y="17590"/>
          <a:ext cx="5230942" cy="85202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effectLst/>
              <a:latin typeface="+mn-lt"/>
              <a:ea typeface="Times New Roman" panose="02020603050405020304" pitchFamily="18" charset="0"/>
            </a:rPr>
            <a:t>Tools and expertise to overcome CTS barriers; CTS pilots</a:t>
          </a:r>
          <a:endParaRPr lang="en-US" sz="1400" kern="1200" dirty="0"/>
        </a:p>
        <a:p>
          <a:pPr marL="114300" lvl="1" indent="-114300" algn="l" defTabSz="622300">
            <a:lnSpc>
              <a:spcPct val="90000"/>
            </a:lnSpc>
            <a:spcBef>
              <a:spcPct val="0"/>
            </a:spcBef>
            <a:spcAft>
              <a:spcPct val="15000"/>
            </a:spcAft>
            <a:buChar char="•"/>
          </a:pPr>
          <a:r>
            <a:rPr lang="en-US" sz="1400" kern="1200" dirty="0"/>
            <a:t> Integrates with FSU Health Clinical Research Hub and Community Engagement Hub</a:t>
          </a:r>
        </a:p>
      </dsp:txBody>
      <dsp:txXfrm>
        <a:off x="3495821" y="124094"/>
        <a:ext cx="4911432" cy="639021"/>
      </dsp:txXfrm>
    </dsp:sp>
    <dsp:sp modelId="{FBCD3AB7-DC93-4305-BEF4-F6787B4E1215}">
      <dsp:nvSpPr>
        <dsp:cNvPr id="0" name=""/>
        <dsp:cNvSpPr/>
      </dsp:nvSpPr>
      <dsp:spPr>
        <a:xfrm>
          <a:off x="8526" y="878"/>
          <a:ext cx="3487294" cy="8854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Addressing CTS Barriers</a:t>
          </a:r>
        </a:p>
      </dsp:txBody>
      <dsp:txXfrm>
        <a:off x="51750" y="44102"/>
        <a:ext cx="3400846" cy="799003"/>
      </dsp:txXfrm>
    </dsp:sp>
    <dsp:sp modelId="{5CC20CD5-1FB6-4CF0-83FE-F8A1B623E1F6}">
      <dsp:nvSpPr>
        <dsp:cNvPr id="0" name=""/>
        <dsp:cNvSpPr/>
      </dsp:nvSpPr>
      <dsp:spPr>
        <a:xfrm>
          <a:off x="3494969" y="947984"/>
          <a:ext cx="5236055" cy="105651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Emerging faculty programming, mid-career faculty programming, T32s, Mentoring Academy</a:t>
          </a:r>
        </a:p>
        <a:p>
          <a:pPr marL="114300" lvl="1" indent="-114300" algn="l" defTabSz="622300">
            <a:lnSpc>
              <a:spcPct val="90000"/>
            </a:lnSpc>
            <a:spcBef>
              <a:spcPct val="0"/>
            </a:spcBef>
            <a:spcAft>
              <a:spcPct val="15000"/>
            </a:spcAft>
            <a:buChar char="•"/>
          </a:pPr>
          <a:r>
            <a:rPr lang="en-US" sz="1400" kern="1200" dirty="0"/>
            <a:t>Integrates with FSU Health Research Development Hub</a:t>
          </a:r>
        </a:p>
      </dsp:txBody>
      <dsp:txXfrm>
        <a:off x="3494969" y="1080049"/>
        <a:ext cx="4839861" cy="792387"/>
      </dsp:txXfrm>
    </dsp:sp>
    <dsp:sp modelId="{1EEC2004-9DFD-40FE-B997-BAD291D2E74A}">
      <dsp:nvSpPr>
        <dsp:cNvPr id="0" name=""/>
        <dsp:cNvSpPr/>
      </dsp:nvSpPr>
      <dsp:spPr>
        <a:xfrm>
          <a:off x="4265" y="1167970"/>
          <a:ext cx="3490703" cy="6165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Translational Workforce Development (TWD)</a:t>
          </a:r>
        </a:p>
      </dsp:txBody>
      <dsp:txXfrm>
        <a:off x="34362" y="1198067"/>
        <a:ext cx="3430509" cy="556351"/>
      </dsp:txXfrm>
    </dsp:sp>
    <dsp:sp modelId="{DA2A46CD-CD88-48A1-B193-BA1F04E7FD4E}">
      <dsp:nvSpPr>
        <dsp:cNvPr id="0" name=""/>
        <dsp:cNvSpPr/>
      </dsp:nvSpPr>
      <dsp:spPr>
        <a:xfrm>
          <a:off x="3494969" y="2066156"/>
          <a:ext cx="5236055" cy="75121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Study design, data analysis, clinical informatics</a:t>
          </a:r>
        </a:p>
        <a:p>
          <a:pPr marL="114300" lvl="1" indent="-114300" algn="l" defTabSz="622300">
            <a:lnSpc>
              <a:spcPct val="90000"/>
            </a:lnSpc>
            <a:spcBef>
              <a:spcPct val="0"/>
            </a:spcBef>
            <a:spcAft>
              <a:spcPct val="15000"/>
            </a:spcAft>
            <a:buChar char="•"/>
          </a:pPr>
          <a:r>
            <a:rPr lang="en-US" sz="1400" kern="1200" dirty="0"/>
            <a:t>Integrates with FSU Health BIRD Hub</a:t>
          </a:r>
        </a:p>
      </dsp:txBody>
      <dsp:txXfrm>
        <a:off x="3494969" y="2160058"/>
        <a:ext cx="4954349" cy="563412"/>
      </dsp:txXfrm>
    </dsp:sp>
    <dsp:sp modelId="{6756D7FF-6E51-45FA-88E8-D181F6068B28}">
      <dsp:nvSpPr>
        <dsp:cNvPr id="0" name=""/>
        <dsp:cNvSpPr/>
      </dsp:nvSpPr>
      <dsp:spPr>
        <a:xfrm>
          <a:off x="4265" y="2133492"/>
          <a:ext cx="3490703" cy="6165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Biostats, Informatics, Research Design (BIRD)</a:t>
          </a:r>
        </a:p>
      </dsp:txBody>
      <dsp:txXfrm>
        <a:off x="34362" y="2163589"/>
        <a:ext cx="3430509" cy="556351"/>
      </dsp:txXfrm>
    </dsp:sp>
    <dsp:sp modelId="{A6E76E17-E19F-414C-AEA1-E171E2C20666}">
      <dsp:nvSpPr>
        <dsp:cNvPr id="0" name=""/>
        <dsp:cNvSpPr/>
      </dsp:nvSpPr>
      <dsp:spPr>
        <a:xfrm>
          <a:off x="3494969" y="2879028"/>
          <a:ext cx="5236055" cy="94640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Evaluates CTSA activities and can support evaluation of health research services (e.g., needs assessments)</a:t>
          </a:r>
        </a:p>
        <a:p>
          <a:pPr marL="114300" lvl="1" indent="-114300" algn="l" defTabSz="622300">
            <a:lnSpc>
              <a:spcPct val="90000"/>
            </a:lnSpc>
            <a:spcBef>
              <a:spcPct val="0"/>
            </a:spcBef>
            <a:spcAft>
              <a:spcPct val="15000"/>
            </a:spcAft>
            <a:buChar char="•"/>
          </a:pPr>
          <a:endParaRPr lang="en-US" sz="1400" kern="1200" dirty="0"/>
        </a:p>
      </dsp:txBody>
      <dsp:txXfrm>
        <a:off x="3494969" y="2997329"/>
        <a:ext cx="4881152" cy="709806"/>
      </dsp:txXfrm>
    </dsp:sp>
    <dsp:sp modelId="{9BA69034-065E-4BB7-AAC9-B4A3E4DA6982}">
      <dsp:nvSpPr>
        <dsp:cNvPr id="0" name=""/>
        <dsp:cNvSpPr/>
      </dsp:nvSpPr>
      <dsp:spPr>
        <a:xfrm>
          <a:off x="4265" y="3043960"/>
          <a:ext cx="3490703" cy="6165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CTS Evaluation</a:t>
          </a:r>
        </a:p>
      </dsp:txBody>
      <dsp:txXfrm>
        <a:off x="34362" y="3074057"/>
        <a:ext cx="3430509" cy="556351"/>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22AF2F-40AD-4D83-957D-76A572BBE13E}"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CCBC9-5075-4BFD-A1CE-813D52A4CA4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2AF2F-40AD-4D83-957D-76A572BBE13E}"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CCBC9-5075-4BFD-A1CE-813D52A4CA4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2AF2F-40AD-4D83-957D-76A572BBE13E}"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CCBC9-5075-4BFD-A1CE-813D52A4CA4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2AF2F-40AD-4D83-957D-76A572BBE13E}"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CCBC9-5075-4BFD-A1CE-813D52A4CA4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22AF2F-40AD-4D83-957D-76A572BBE13E}"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CCBC9-5075-4BFD-A1CE-813D52A4CA4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22AF2F-40AD-4D83-957D-76A572BBE13E}"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CCBC9-5075-4BFD-A1CE-813D52A4CA4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2AF2F-40AD-4D83-957D-76A572BBE13E}" type="datetimeFigureOut">
              <a:rPr lang="en-US" smtClean="0"/>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CCCBC9-5075-4BFD-A1CE-813D52A4CA4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22AF2F-40AD-4D83-957D-76A572BBE13E}" type="datetimeFigureOut">
              <a:rPr lang="en-US" smtClean="0"/>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CCCBC9-5075-4BFD-A1CE-813D52A4CA4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22AF2F-40AD-4D83-957D-76A572BBE13E}" type="datetimeFigureOut">
              <a:rPr lang="en-US" smtClean="0"/>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CCCBC9-5075-4BFD-A1CE-813D52A4CA4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22AF2F-40AD-4D83-957D-76A572BBE13E}"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CCBC9-5075-4BFD-A1CE-813D52A4CA4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22AF2F-40AD-4D83-957D-76A572BBE13E}"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CCBC9-5075-4BFD-A1CE-813D52A4CA4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2AF2F-40AD-4D83-957D-76A572BBE13E}" type="datetimeFigureOut">
              <a:rPr lang="en-US" smtClean="0"/>
              <a:t>2/24/2025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CCCBC9-5075-4BFD-A1CE-813D52A4CA41}" type="slidenum">
              <a:rPr lang="en-US" smtClean="0"/>
              <a:t>‹#›</a:t>
            </a:fld>
            <a:endParaRPr lang="en-US"/>
          </a:p>
        </p:txBody>
      </p:sp>
    </p:spTree>
    <p:extLst>
      <p:ext uri="{BB962C8B-B14F-4D97-AF65-F5344CB8AC3E}">
        <p14:creationId xmlns:p14="http://schemas.microsoft.com/office/powerpoint/2010/main" val="3968361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l="15411" t="15662" r="47745" b="53315"/>
          <a:stretch/>
        </p:blipFill>
        <p:spPr>
          <a:xfrm>
            <a:off x="0" y="0"/>
            <a:ext cx="9158287" cy="5500255"/>
          </a:xfrm>
          <a:prstGeom prst="rect">
            <a:avLst/>
          </a:prstGeom>
        </p:spPr>
      </p:pic>
      <p:sp>
        <p:nvSpPr>
          <p:cNvPr id="6" name="Rectangle 5"/>
          <p:cNvSpPr/>
          <p:nvPr/>
        </p:nvSpPr>
        <p:spPr>
          <a:xfrm>
            <a:off x="738231" y="912878"/>
            <a:ext cx="7504123" cy="381012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Franklin Gothic Demi" panose="020B0703020102020204" pitchFamily="34" charset="0"/>
              </a:rPr>
              <a:t>CTSA and Community Engagement in Research</a:t>
            </a:r>
          </a:p>
        </p:txBody>
      </p:sp>
      <p:grpSp>
        <p:nvGrpSpPr>
          <p:cNvPr id="2" name="Group 1"/>
          <p:cNvGrpSpPr/>
          <p:nvPr/>
        </p:nvGrpSpPr>
        <p:grpSpPr>
          <a:xfrm>
            <a:off x="-3987" y="6583995"/>
            <a:ext cx="9157819" cy="323165"/>
            <a:chOff x="-10059" y="5733612"/>
            <a:chExt cx="9157819" cy="323165"/>
          </a:xfrm>
        </p:grpSpPr>
        <p:sp>
          <p:nvSpPr>
            <p:cNvPr id="10" name="Rectangle 9"/>
            <p:cNvSpPr/>
            <p:nvPr/>
          </p:nvSpPr>
          <p:spPr>
            <a:xfrm>
              <a:off x="-10059" y="5756393"/>
              <a:ext cx="9157819" cy="244358"/>
            </a:xfrm>
            <a:prstGeom prst="rect">
              <a:avLst/>
            </a:prstGeom>
            <a:solidFill>
              <a:srgbClr val="F0EA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1" name="TextBox 10"/>
            <p:cNvSpPr txBox="1"/>
            <p:nvPr/>
          </p:nvSpPr>
          <p:spPr>
            <a:xfrm>
              <a:off x="-10059" y="5733612"/>
              <a:ext cx="5426765" cy="323165"/>
            </a:xfrm>
            <a:prstGeom prst="rect">
              <a:avLst/>
            </a:prstGeom>
            <a:noFill/>
          </p:spPr>
          <p:txBody>
            <a:bodyPr wrap="square" rtlCol="0">
              <a:spAutoFit/>
            </a:bodyPr>
            <a:lstStyle/>
            <a:p>
              <a:r>
                <a:rPr lang="en-US" sz="750" i="1" dirty="0">
                  <a:solidFill>
                    <a:schemeClr val="tx1">
                      <a:lumMod val="75000"/>
                      <a:lumOff val="25000"/>
                    </a:schemeClr>
                  </a:solidFill>
                </a:rPr>
                <a:t>The UF-FSU hub is supported by the National Center for Advancing Translational Sciences of the National Institutes of Health under University of Florida Clinical and Translational Science Awards UL1TR001427, KL2TR001429 and TL1TR001428.</a:t>
              </a:r>
              <a:endParaRPr lang="en-US" sz="750" dirty="0">
                <a:solidFill>
                  <a:schemeClr val="tx1">
                    <a:lumMod val="75000"/>
                    <a:lumOff val="25000"/>
                  </a:schemeClr>
                </a:solidFill>
              </a:endParaRP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844" y="5832916"/>
            <a:ext cx="1991110" cy="441198"/>
          </a:xfrm>
          <a:prstGeom prst="rect">
            <a:avLst/>
          </a:prstGeom>
        </p:spPr>
      </p:pic>
      <p:pic>
        <p:nvPicPr>
          <p:cNvPr id="7" name="Picture 6" descr="A close up of a logo&#10;&#10;AI-generated content may be incorrect.">
            <a:extLst>
              <a:ext uri="{FF2B5EF4-FFF2-40B4-BE49-F238E27FC236}">
                <a16:creationId xmlns:a16="http://schemas.microsoft.com/office/drawing/2014/main" id="{96A14807-EDEA-F142-F4F4-F42693B247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8250" y="5664889"/>
            <a:ext cx="2352906" cy="777253"/>
          </a:xfrm>
          <a:prstGeom prst="rect">
            <a:avLst/>
          </a:prstGeom>
        </p:spPr>
      </p:pic>
    </p:spTree>
    <p:extLst>
      <p:ext uri="{BB962C8B-B14F-4D97-AF65-F5344CB8AC3E}">
        <p14:creationId xmlns:p14="http://schemas.microsoft.com/office/powerpoint/2010/main" val="477305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email">
            <a:extLst>
              <a:ext uri="{28A0092B-C50C-407E-A947-70E740481C1C}">
                <a14:useLocalDpi xmlns:a14="http://schemas.microsoft.com/office/drawing/2010/main"/>
              </a:ext>
            </a:extLst>
          </a:blip>
          <a:srcRect t="48001"/>
          <a:stretch/>
        </p:blipFill>
        <p:spPr>
          <a:xfrm>
            <a:off x="-16627" y="6262777"/>
            <a:ext cx="9160627" cy="590755"/>
          </a:xfrm>
          <a:prstGeom prst="rect">
            <a:avLst/>
          </a:prstGeom>
        </p:spPr>
      </p:pic>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479" y="-240931"/>
            <a:ext cx="9191105" cy="1385891"/>
          </a:xfrm>
          <a:prstGeom prst="rect">
            <a:avLst/>
          </a:prstGeom>
        </p:spPr>
      </p:pic>
      <p:sp>
        <p:nvSpPr>
          <p:cNvPr id="3" name="TextBox 2">
            <a:extLst>
              <a:ext uri="{FF2B5EF4-FFF2-40B4-BE49-F238E27FC236}">
                <a16:creationId xmlns:a16="http://schemas.microsoft.com/office/drawing/2014/main" id="{461B3C9A-DC46-9D97-0B6D-046CDA7C9B48}"/>
              </a:ext>
            </a:extLst>
          </p:cNvPr>
          <p:cNvSpPr txBox="1"/>
          <p:nvPr/>
        </p:nvSpPr>
        <p:spPr>
          <a:xfrm>
            <a:off x="591423" y="1621599"/>
            <a:ext cx="7961153" cy="4108817"/>
          </a:xfrm>
          <a:prstGeom prst="rect">
            <a:avLst/>
          </a:prstGeom>
          <a:noFill/>
        </p:spPr>
        <p:txBody>
          <a:bodyPr wrap="square">
            <a:spAutoFit/>
          </a:bodyPr>
          <a:lstStyle/>
          <a:p>
            <a:pPr marL="285750" marR="0" lvl="0" indent="-285750">
              <a:spcAft>
                <a:spcPts val="600"/>
              </a:spcAft>
              <a:buFont typeface="Arial" panose="020B0604020202020204" pitchFamily="34" charset="0"/>
              <a:buChar char="•"/>
            </a:pPr>
            <a:r>
              <a:rPr lang="en-US" sz="1800" kern="100" dirty="0">
                <a:solidFill>
                  <a:srgbClr val="1F5B87"/>
                </a:solidFill>
                <a:effectLst/>
                <a:ea typeface="Aptos" panose="020B0004020202020204" pitchFamily="34" charset="0"/>
                <a:cs typeface="Times New Roman" panose="02020603050405020304" pitchFamily="18" charset="0"/>
              </a:rPr>
              <a:t>Continuously update resources on the science of engagement </a:t>
            </a:r>
          </a:p>
          <a:p>
            <a:pPr marL="285750" marR="0" lvl="0" indent="-285750">
              <a:spcAft>
                <a:spcPts val="600"/>
              </a:spcAft>
              <a:buFont typeface="Arial" panose="020B0604020202020204" pitchFamily="34" charset="0"/>
              <a:buChar char="•"/>
            </a:pPr>
            <a:r>
              <a:rPr lang="en-US" sz="1800" kern="100" dirty="0">
                <a:solidFill>
                  <a:srgbClr val="1F5B87"/>
                </a:solidFill>
                <a:effectLst/>
                <a:ea typeface="Aptos" panose="020B0004020202020204" pitchFamily="34" charset="0"/>
                <a:cs typeface="Times New Roman" panose="02020603050405020304" pitchFamily="18" charset="0"/>
              </a:rPr>
              <a:t>Maintain database of multisectoral community partners</a:t>
            </a:r>
          </a:p>
          <a:p>
            <a:pPr marL="285750" marR="0" lvl="0" indent="-285750">
              <a:spcAft>
                <a:spcPts val="600"/>
              </a:spcAft>
              <a:buFont typeface="Arial" panose="020B0604020202020204" pitchFamily="34" charset="0"/>
              <a:buChar char="•"/>
            </a:pPr>
            <a:r>
              <a:rPr lang="en-US" sz="1800" kern="100" dirty="0">
                <a:solidFill>
                  <a:srgbClr val="1F5B87"/>
                </a:solidFill>
                <a:effectLst/>
                <a:ea typeface="Aptos" panose="020B0004020202020204" pitchFamily="34" charset="0"/>
                <a:cs typeface="Times New Roman" panose="02020603050405020304" pitchFamily="18" charset="0"/>
              </a:rPr>
              <a:t>Represent FSU Health Research Connections in Provost Office</a:t>
            </a:r>
          </a:p>
          <a:p>
            <a:pPr marL="285750" marR="0" lvl="0" indent="-285750">
              <a:spcAft>
                <a:spcPts val="600"/>
              </a:spcAft>
              <a:buFont typeface="Arial" panose="020B0604020202020204" pitchFamily="34" charset="0"/>
              <a:buChar char="•"/>
            </a:pPr>
            <a:r>
              <a:rPr lang="en-US" sz="1800" kern="100" dirty="0">
                <a:solidFill>
                  <a:srgbClr val="1F5B87"/>
                </a:solidFill>
                <a:effectLst/>
                <a:ea typeface="Aptos" panose="020B0004020202020204" pitchFamily="34" charset="0"/>
                <a:cs typeface="Times New Roman" panose="02020603050405020304" pitchFamily="18" charset="0"/>
              </a:rPr>
              <a:t>Develop, implement, and evaluate strategies to build community trust in FSU Health</a:t>
            </a:r>
          </a:p>
          <a:p>
            <a:pPr marL="285750" marR="0" lvl="0" indent="-285750">
              <a:spcAft>
                <a:spcPts val="600"/>
              </a:spcAft>
              <a:buFont typeface="Arial" panose="020B0604020202020204" pitchFamily="34" charset="0"/>
              <a:buChar char="•"/>
            </a:pPr>
            <a:r>
              <a:rPr lang="en-US" sz="1800" kern="100" dirty="0">
                <a:solidFill>
                  <a:srgbClr val="1F5B87"/>
                </a:solidFill>
                <a:effectLst/>
                <a:ea typeface="Aptos" panose="020B0004020202020204" pitchFamily="34" charset="0"/>
                <a:cs typeface="Times New Roman" panose="02020603050405020304" pitchFamily="18" charset="0"/>
              </a:rPr>
              <a:t>Develop and maintain community recruitment venues using best practices</a:t>
            </a:r>
          </a:p>
          <a:p>
            <a:pPr marL="285750" marR="0" lvl="0" indent="-285750">
              <a:spcAft>
                <a:spcPts val="600"/>
              </a:spcAft>
              <a:buFont typeface="Arial" panose="020B0604020202020204" pitchFamily="34" charset="0"/>
              <a:buChar char="•"/>
            </a:pPr>
            <a:r>
              <a:rPr lang="en-US" sz="1800" kern="100" dirty="0">
                <a:solidFill>
                  <a:srgbClr val="1F5B87"/>
                </a:solidFill>
                <a:effectLst/>
                <a:ea typeface="Aptos" panose="020B0004020202020204" pitchFamily="34" charset="0"/>
                <a:cs typeface="Times New Roman" panose="02020603050405020304" pitchFamily="18" charset="0"/>
              </a:rPr>
              <a:t>Maintain infrastructure of community health workers</a:t>
            </a:r>
          </a:p>
          <a:p>
            <a:pPr marL="285750" marR="0" lvl="0" indent="-285750">
              <a:spcAft>
                <a:spcPts val="600"/>
              </a:spcAft>
              <a:buFont typeface="Arial" panose="020B0604020202020204" pitchFamily="34" charset="0"/>
              <a:buChar char="•"/>
            </a:pPr>
            <a:r>
              <a:rPr lang="en-US" sz="1800" kern="100" dirty="0">
                <a:solidFill>
                  <a:srgbClr val="1F5B87"/>
                </a:solidFill>
                <a:effectLst/>
                <a:ea typeface="Aptos" panose="020B0004020202020204" pitchFamily="34" charset="0"/>
                <a:cs typeface="Times New Roman" panose="02020603050405020304" pitchFamily="18" charset="0"/>
              </a:rPr>
              <a:t>Conduct community engagement pilot studies to reduce translational science barriers</a:t>
            </a:r>
          </a:p>
          <a:p>
            <a:pPr marL="285750" marR="0" lvl="0" indent="-285750">
              <a:spcAft>
                <a:spcPts val="600"/>
              </a:spcAft>
              <a:buFont typeface="Arial" panose="020B0604020202020204" pitchFamily="34" charset="0"/>
              <a:buChar char="•"/>
            </a:pPr>
            <a:r>
              <a:rPr lang="en-US" sz="1800" kern="100" dirty="0">
                <a:solidFill>
                  <a:srgbClr val="1F5B87"/>
                </a:solidFill>
                <a:effectLst/>
                <a:ea typeface="Aptos" panose="020B0004020202020204" pitchFamily="34" charset="0"/>
                <a:cs typeface="Times New Roman" panose="02020603050405020304" pitchFamily="18" charset="0"/>
              </a:rPr>
              <a:t>Provide multisectoral training</a:t>
            </a:r>
          </a:p>
          <a:p>
            <a:pPr marL="285750" marR="0" lvl="0" indent="-285750">
              <a:spcAft>
                <a:spcPts val="600"/>
              </a:spcAft>
              <a:buFont typeface="Arial" panose="020B0604020202020204" pitchFamily="34" charset="0"/>
              <a:buChar char="•"/>
            </a:pPr>
            <a:r>
              <a:rPr lang="en-US" sz="1800" kern="100" dirty="0">
                <a:solidFill>
                  <a:srgbClr val="1F5B87"/>
                </a:solidFill>
                <a:effectLst/>
                <a:ea typeface="Aptos" panose="020B0004020202020204" pitchFamily="34" charset="0"/>
                <a:cs typeface="Times New Roman" panose="02020603050405020304" pitchFamily="18" charset="0"/>
              </a:rPr>
              <a:t>Maintain a roster of community advisors</a:t>
            </a:r>
          </a:p>
          <a:p>
            <a:pPr marL="285750" marR="0" lvl="0" indent="-285750">
              <a:spcAft>
                <a:spcPts val="600"/>
              </a:spcAft>
              <a:buFont typeface="Arial" panose="020B0604020202020204" pitchFamily="34" charset="0"/>
              <a:buChar char="•"/>
            </a:pPr>
            <a:r>
              <a:rPr lang="en-US" sz="1800" kern="100" dirty="0">
                <a:solidFill>
                  <a:srgbClr val="1F5B87"/>
                </a:solidFill>
                <a:effectLst/>
                <a:ea typeface="Aptos" panose="020B0004020202020204" pitchFamily="34" charset="0"/>
                <a:cs typeface="Times New Roman" panose="02020603050405020304" pitchFamily="18" charset="0"/>
              </a:rPr>
              <a:t>Support the CTSA Community Engagement Core</a:t>
            </a:r>
            <a:endParaRPr lang="en-US" sz="1800" kern="100" dirty="0">
              <a:solidFill>
                <a:srgbClr val="1F5B87"/>
              </a:solidFill>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C4C9BAA-54EE-2C54-95B7-8EBFCD637665}"/>
              </a:ext>
            </a:extLst>
          </p:cNvPr>
          <p:cNvSpPr txBox="1"/>
          <p:nvPr/>
        </p:nvSpPr>
        <p:spPr>
          <a:xfrm>
            <a:off x="704675" y="0"/>
            <a:ext cx="7508147" cy="1200329"/>
          </a:xfrm>
          <a:prstGeom prst="rect">
            <a:avLst/>
          </a:prstGeom>
          <a:noFill/>
        </p:spPr>
        <p:txBody>
          <a:bodyPr wrap="square">
            <a:spAutoFit/>
          </a:bodyPr>
          <a:lstStyle/>
          <a:p>
            <a:pPr algn="ctr"/>
            <a:r>
              <a:rPr lang="en-US" sz="2400" dirty="0">
                <a:solidFill>
                  <a:schemeClr val="bg1"/>
                </a:solidFill>
                <a:latin typeface="Franklin Gothic Demi" panose="020B0703020102020204" pitchFamily="34" charset="0"/>
              </a:rPr>
              <a:t>FSU Health Research </a:t>
            </a:r>
          </a:p>
          <a:p>
            <a:pPr algn="ctr"/>
            <a:r>
              <a:rPr lang="en-US" sz="2400" dirty="0">
                <a:solidFill>
                  <a:schemeClr val="bg1"/>
                </a:solidFill>
                <a:latin typeface="Franklin Gothic Demi" panose="020B0703020102020204" pitchFamily="34" charset="0"/>
              </a:rPr>
              <a:t>Community Engagement Hub </a:t>
            </a:r>
          </a:p>
          <a:p>
            <a:pPr algn="ctr"/>
            <a:r>
              <a:rPr lang="en-US" sz="2400" dirty="0">
                <a:solidFill>
                  <a:schemeClr val="bg1"/>
                </a:solidFill>
                <a:latin typeface="Franklin Gothic Demi" panose="020B0703020102020204" pitchFamily="34" charset="0"/>
              </a:rPr>
              <a:t>Proposed Activities</a:t>
            </a:r>
          </a:p>
        </p:txBody>
      </p:sp>
    </p:spTree>
    <p:extLst>
      <p:ext uri="{BB962C8B-B14F-4D97-AF65-F5344CB8AC3E}">
        <p14:creationId xmlns:p14="http://schemas.microsoft.com/office/powerpoint/2010/main" val="1108413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email">
            <a:extLst>
              <a:ext uri="{28A0092B-C50C-407E-A947-70E740481C1C}">
                <a14:useLocalDpi xmlns:a14="http://schemas.microsoft.com/office/drawing/2010/main"/>
              </a:ext>
            </a:extLst>
          </a:blip>
          <a:srcRect t="48001"/>
          <a:stretch/>
        </p:blipFill>
        <p:spPr>
          <a:xfrm>
            <a:off x="-16627" y="6262777"/>
            <a:ext cx="9160627" cy="590755"/>
          </a:xfrm>
          <a:prstGeom prst="rect">
            <a:avLst/>
          </a:prstGeom>
        </p:spPr>
      </p:pic>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001" y="-268914"/>
            <a:ext cx="9191105" cy="1385891"/>
          </a:xfrm>
          <a:prstGeom prst="rect">
            <a:avLst/>
          </a:prstGeom>
        </p:spPr>
      </p:pic>
      <p:sp>
        <p:nvSpPr>
          <p:cNvPr id="6" name="Rectangle 5"/>
          <p:cNvSpPr/>
          <p:nvPr/>
        </p:nvSpPr>
        <p:spPr>
          <a:xfrm>
            <a:off x="1455142" y="0"/>
            <a:ext cx="6374822" cy="909636"/>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dirty="0">
              <a:latin typeface="Franklin Gothic Demi" panose="020B0703020102020204" pitchFamily="34" charset="0"/>
            </a:endParaRPr>
          </a:p>
          <a:p>
            <a:pPr algn="ctr"/>
            <a:endParaRPr lang="en-US" sz="2700" dirty="0">
              <a:latin typeface="Franklin Gothic Demi" panose="020B0703020102020204" pitchFamily="34" charset="0"/>
            </a:endParaRPr>
          </a:p>
          <a:p>
            <a:pPr algn="ctr"/>
            <a:r>
              <a:rPr lang="en-US" sz="2700" dirty="0">
                <a:latin typeface="Franklin Gothic Demi" panose="020B0703020102020204" pitchFamily="34" charset="0"/>
              </a:rPr>
              <a:t>FSU CTSA Proposed Internal Aims</a:t>
            </a:r>
          </a:p>
          <a:p>
            <a:pPr algn="ctr"/>
            <a:endParaRPr lang="en-US" sz="2700" dirty="0">
              <a:latin typeface="Franklin Gothic Demi" panose="020B0703020102020204" pitchFamily="34" charset="0"/>
            </a:endParaRPr>
          </a:p>
          <a:p>
            <a:pPr algn="ctr"/>
            <a:endParaRPr lang="en-US" sz="2700" dirty="0">
              <a:latin typeface="Franklin Gothic Demi" panose="020B0703020102020204" pitchFamily="34" charset="0"/>
            </a:endParaRPr>
          </a:p>
        </p:txBody>
      </p:sp>
      <p:sp>
        <p:nvSpPr>
          <p:cNvPr id="3" name="TextBox 2">
            <a:extLst>
              <a:ext uri="{FF2B5EF4-FFF2-40B4-BE49-F238E27FC236}">
                <a16:creationId xmlns:a16="http://schemas.microsoft.com/office/drawing/2014/main" id="{461B3C9A-DC46-9D97-0B6D-046CDA7C9B48}"/>
              </a:ext>
            </a:extLst>
          </p:cNvPr>
          <p:cNvSpPr txBox="1"/>
          <p:nvPr/>
        </p:nvSpPr>
        <p:spPr>
          <a:xfrm>
            <a:off x="661976" y="1427558"/>
            <a:ext cx="7961153" cy="4524637"/>
          </a:xfrm>
          <a:prstGeom prst="rect">
            <a:avLst/>
          </a:prstGeom>
          <a:noFill/>
        </p:spPr>
        <p:txBody>
          <a:bodyPr wrap="square">
            <a:spAutoFit/>
          </a:bodyPr>
          <a:lstStyle/>
          <a:p>
            <a:pPr marL="342900" marR="0" lvl="0" indent="-342900">
              <a:lnSpc>
                <a:spcPct val="107000"/>
              </a:lnSpc>
              <a:buFont typeface="+mj-lt"/>
              <a:buAutoNum type="arabicParenR"/>
            </a:pPr>
            <a:r>
              <a:rPr lang="en-US" dirty="0">
                <a:solidFill>
                  <a:srgbClr val="1F5B87"/>
                </a:solidFill>
                <a:effectLst/>
                <a:latin typeface="Calibri" panose="020F0502020204030204" pitchFamily="34" charset="0"/>
                <a:ea typeface="Calibri" panose="020F0502020204030204" pitchFamily="34" charset="0"/>
                <a:cs typeface="Calibri" panose="020F0502020204030204" pitchFamily="34" charset="0"/>
              </a:rPr>
              <a:t>To support the roll out of FSU Health Research Connections</a:t>
            </a:r>
          </a:p>
          <a:p>
            <a:pPr marL="342900" marR="0" lvl="0" indent="-342900">
              <a:lnSpc>
                <a:spcPct val="107000"/>
              </a:lnSpc>
              <a:buFont typeface="+mj-lt"/>
              <a:buAutoNum type="arabicParenR"/>
            </a:pPr>
            <a:endParaRPr lang="en-US" dirty="0">
              <a:solidFill>
                <a:srgbClr val="1F5B87"/>
              </a:solidFill>
              <a:effectLst/>
              <a:latin typeface="Calibri" panose="020F0502020204030204" pitchFamily="34" charset="0"/>
              <a:ea typeface="Calibri" panose="020F0502020204030204" pitchFamily="34" charset="0"/>
              <a:cs typeface="Calibri" panose="020F0502020204030204" pitchFamily="34" charset="0"/>
            </a:endParaRPr>
          </a:p>
          <a:p>
            <a:pPr marL="800100" lvl="1" indent="-342900">
              <a:lnSpc>
                <a:spcPct val="107000"/>
              </a:lnSpc>
              <a:buFont typeface="Arial" panose="020B0604020202020204" pitchFamily="34" charset="0"/>
              <a:buChar char="•"/>
            </a:pPr>
            <a:r>
              <a:rPr lang="en-US" dirty="0">
                <a:solidFill>
                  <a:srgbClr val="1F5B87"/>
                </a:solidFill>
                <a:latin typeface="Calibri" panose="020F0502020204030204" pitchFamily="34" charset="0"/>
                <a:ea typeface="Calibri" panose="020F0502020204030204" pitchFamily="34" charset="0"/>
                <a:cs typeface="Calibri" panose="020F0502020204030204" pitchFamily="34" charset="0"/>
              </a:rPr>
              <a:t>T</a:t>
            </a:r>
            <a:r>
              <a:rPr lang="en-US" dirty="0">
                <a:solidFill>
                  <a:srgbClr val="1F5B87"/>
                </a:solidFill>
                <a:effectLst/>
                <a:latin typeface="Calibri" panose="020F0502020204030204" pitchFamily="34" charset="0"/>
                <a:ea typeface="Calibri" panose="020F0502020204030204" pitchFamily="34" charset="0"/>
                <a:cs typeface="Calibri" panose="020F0502020204030204" pitchFamily="34" charset="0"/>
              </a:rPr>
              <a:t>ransition from NCRT-CE to the FSU Health Clinical Research Hub</a:t>
            </a:r>
          </a:p>
          <a:p>
            <a:pPr marL="800100" lvl="1" indent="-342900">
              <a:lnSpc>
                <a:spcPct val="107000"/>
              </a:lnSpc>
              <a:buFont typeface="Arial" panose="020B0604020202020204" pitchFamily="34" charset="0"/>
              <a:buChar char="•"/>
            </a:pPr>
            <a:r>
              <a:rPr lang="en-US" dirty="0">
                <a:solidFill>
                  <a:srgbClr val="1F5B87"/>
                </a:solidFill>
                <a:latin typeface="Calibri" panose="020F0502020204030204" pitchFamily="34" charset="0"/>
                <a:ea typeface="Calibri" panose="020F0502020204030204" pitchFamily="34" charset="0"/>
                <a:cs typeface="Calibri" panose="020F0502020204030204" pitchFamily="34" charset="0"/>
              </a:rPr>
              <a:t>Transition from NCRT-CE to FSU Health </a:t>
            </a:r>
            <a:r>
              <a:rPr lang="en-US" dirty="0">
                <a:solidFill>
                  <a:srgbClr val="1F5B87"/>
                </a:solidFill>
                <a:effectLst/>
                <a:latin typeface="Calibri" panose="020F0502020204030204" pitchFamily="34" charset="0"/>
                <a:ea typeface="Calibri" panose="020F0502020204030204" pitchFamily="34" charset="0"/>
                <a:cs typeface="Calibri" panose="020F0502020204030204" pitchFamily="34" charset="0"/>
              </a:rPr>
              <a:t>Community Engagement Hub </a:t>
            </a:r>
          </a:p>
          <a:p>
            <a:pPr marL="800100" lvl="1" indent="-342900">
              <a:lnSpc>
                <a:spcPct val="107000"/>
              </a:lnSpc>
              <a:buFont typeface="Arial" panose="020B0604020202020204" pitchFamily="34" charset="0"/>
              <a:buChar char="•"/>
            </a:pPr>
            <a:r>
              <a:rPr lang="en-US" dirty="0">
                <a:solidFill>
                  <a:srgbClr val="1F5B87"/>
                </a:solidFill>
                <a:latin typeface="Calibri" panose="020F0502020204030204" pitchFamily="34" charset="0"/>
                <a:ea typeface="Calibri" panose="020F0502020204030204" pitchFamily="34" charset="0"/>
                <a:cs typeface="Calibri" panose="020F0502020204030204" pitchFamily="34" charset="0"/>
              </a:rPr>
              <a:t>Support expansion of </a:t>
            </a:r>
            <a:r>
              <a:rPr lang="en-US" dirty="0">
                <a:solidFill>
                  <a:srgbClr val="1F5B87"/>
                </a:solidFill>
                <a:effectLst/>
                <a:latin typeface="Calibri" panose="020F0502020204030204" pitchFamily="34" charset="0"/>
                <a:ea typeface="Calibri" panose="020F0502020204030204" pitchFamily="34" charset="0"/>
                <a:cs typeface="Calibri" panose="020F0502020204030204" pitchFamily="34" charset="0"/>
              </a:rPr>
              <a:t>FSU Health BIRD Hub</a:t>
            </a:r>
          </a:p>
          <a:p>
            <a:pPr marL="800100" lvl="1" indent="-342900">
              <a:lnSpc>
                <a:spcPct val="107000"/>
              </a:lnSpc>
              <a:buFont typeface="+mj-lt"/>
              <a:buAutoNum type="arabicParenR"/>
            </a:pPr>
            <a:endParaRPr lang="en-US" dirty="0">
              <a:solidFill>
                <a:srgbClr val="1F5B87"/>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buFont typeface="+mj-lt"/>
              <a:buAutoNum type="arabicParenR"/>
            </a:pPr>
            <a:r>
              <a:rPr lang="en-US" dirty="0">
                <a:solidFill>
                  <a:srgbClr val="1F5B87"/>
                </a:solidFill>
                <a:effectLst/>
                <a:latin typeface="Calibri" panose="020F0502020204030204" pitchFamily="34" charset="0"/>
                <a:ea typeface="Calibri" panose="020F0502020204030204" pitchFamily="34" charset="0"/>
                <a:cs typeface="Calibri" panose="020F0502020204030204" pitchFamily="34" charset="0"/>
              </a:rPr>
              <a:t>To conduct community engaged recruitment pilots in collaboration </a:t>
            </a:r>
            <a:r>
              <a:rPr lang="en-US" dirty="0">
                <a:solidFill>
                  <a:srgbClr val="1F5B87"/>
                </a:solidFill>
                <a:latin typeface="Calibri" panose="020F0502020204030204" pitchFamily="34" charset="0"/>
                <a:ea typeface="Calibri" panose="020F0502020204030204" pitchFamily="34" charset="0"/>
                <a:cs typeface="Calibri" panose="020F0502020204030204" pitchFamily="34" charset="0"/>
              </a:rPr>
              <a:t>with </a:t>
            </a:r>
            <a:r>
              <a:rPr lang="en-US" dirty="0">
                <a:solidFill>
                  <a:srgbClr val="1F5B87"/>
                </a:solidFill>
                <a:effectLst/>
                <a:latin typeface="Calibri" panose="020F0502020204030204" pitchFamily="34" charset="0"/>
                <a:ea typeface="Calibri" panose="020F0502020204030204" pitchFamily="34" charset="0"/>
                <a:cs typeface="Calibri" panose="020F0502020204030204" pitchFamily="34" charset="0"/>
              </a:rPr>
              <a:t>TMH, FSU </a:t>
            </a:r>
            <a:r>
              <a:rPr lang="en-US" dirty="0" err="1">
                <a:solidFill>
                  <a:srgbClr val="1F5B87"/>
                </a:solidFill>
                <a:effectLst/>
                <a:latin typeface="Calibri" panose="020F0502020204030204" pitchFamily="34" charset="0"/>
                <a:ea typeface="Calibri" panose="020F0502020204030204" pitchFamily="34" charset="0"/>
                <a:cs typeface="Calibri" panose="020F0502020204030204" pitchFamily="34" charset="0"/>
              </a:rPr>
              <a:t>PrimaryHealth</a:t>
            </a:r>
            <a:r>
              <a:rPr lang="en-US" dirty="0">
                <a:solidFill>
                  <a:srgbClr val="1F5B87"/>
                </a:solidFill>
                <a:effectLst/>
                <a:latin typeface="Calibri" panose="020F0502020204030204" pitchFamily="34" charset="0"/>
                <a:ea typeface="Calibri" panose="020F0502020204030204" pitchFamily="34" charset="0"/>
                <a:cs typeface="Calibri" panose="020F0502020204030204" pitchFamily="34" charset="0"/>
              </a:rPr>
              <a:t>, and other clinic partners</a:t>
            </a:r>
          </a:p>
          <a:p>
            <a:pPr marL="342900" marR="0" lvl="0" indent="-342900">
              <a:lnSpc>
                <a:spcPct val="107000"/>
              </a:lnSpc>
              <a:buFont typeface="+mj-lt"/>
              <a:buAutoNum type="arabicParenR"/>
            </a:pPr>
            <a:endParaRPr lang="en-US" dirty="0">
              <a:solidFill>
                <a:srgbClr val="1F5B87"/>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buFont typeface="+mj-lt"/>
              <a:buAutoNum type="arabicParenR"/>
            </a:pPr>
            <a:r>
              <a:rPr lang="en-US" dirty="0">
                <a:solidFill>
                  <a:srgbClr val="1F5B87"/>
                </a:solidFill>
                <a:effectLst/>
                <a:latin typeface="Calibri" panose="020F0502020204030204" pitchFamily="34" charset="0"/>
                <a:ea typeface="Calibri" panose="020F0502020204030204" pitchFamily="34" charset="0"/>
                <a:cs typeface="Calibri" panose="020F0502020204030204" pitchFamily="34" charset="0"/>
              </a:rPr>
              <a:t>To support the TWD K2R program and T32 applications, and develop new programming for associate professors, health research professionals, and nursing/medical students</a:t>
            </a:r>
          </a:p>
          <a:p>
            <a:pPr marL="342900" marR="0" lvl="0" indent="-342900">
              <a:lnSpc>
                <a:spcPct val="107000"/>
              </a:lnSpc>
              <a:buFont typeface="+mj-lt"/>
              <a:buAutoNum type="arabicParenR"/>
            </a:pPr>
            <a:endParaRPr lang="en-US" dirty="0">
              <a:solidFill>
                <a:srgbClr val="1F5B87"/>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Aft>
                <a:spcPts val="800"/>
              </a:spcAft>
              <a:buFont typeface="+mj-lt"/>
              <a:buAutoNum type="arabicParenR"/>
            </a:pPr>
            <a:r>
              <a:rPr lang="en-US" dirty="0">
                <a:solidFill>
                  <a:srgbClr val="1F5B87"/>
                </a:solidFill>
                <a:effectLst/>
                <a:latin typeface="Calibri" panose="020F0502020204030204" pitchFamily="34" charset="0"/>
                <a:ea typeface="Calibri" panose="020F0502020204030204" pitchFamily="34" charset="0"/>
                <a:cs typeface="Calibri" panose="020F0502020204030204" pitchFamily="34" charset="0"/>
              </a:rPr>
              <a:t>To integrate with UF efforts to overcome translational science barriers including two pilot projects that integrate data science with implementation science</a:t>
            </a:r>
          </a:p>
        </p:txBody>
      </p:sp>
    </p:spTree>
    <p:extLst>
      <p:ext uri="{BB962C8B-B14F-4D97-AF65-F5344CB8AC3E}">
        <p14:creationId xmlns:p14="http://schemas.microsoft.com/office/powerpoint/2010/main" val="2492612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email">
            <a:extLst>
              <a:ext uri="{28A0092B-C50C-407E-A947-70E740481C1C}">
                <a14:useLocalDpi xmlns:a14="http://schemas.microsoft.com/office/drawing/2010/main"/>
              </a:ext>
            </a:extLst>
          </a:blip>
          <a:srcRect t="48001"/>
          <a:stretch/>
        </p:blipFill>
        <p:spPr>
          <a:xfrm>
            <a:off x="-16627" y="6262777"/>
            <a:ext cx="9191105" cy="590755"/>
          </a:xfrm>
          <a:prstGeom prst="rect">
            <a:avLst/>
          </a:prstGeom>
        </p:spPr>
      </p:pic>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627" y="-50800"/>
            <a:ext cx="9191105" cy="1385891"/>
          </a:xfrm>
          <a:prstGeom prst="rect">
            <a:avLst/>
          </a:prstGeom>
        </p:spPr>
      </p:pic>
      <p:sp>
        <p:nvSpPr>
          <p:cNvPr id="5" name="Rectangle 4"/>
          <p:cNvSpPr/>
          <p:nvPr/>
        </p:nvSpPr>
        <p:spPr>
          <a:xfrm>
            <a:off x="-16627" y="1332598"/>
            <a:ext cx="9184640" cy="4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defTabSz="685800">
              <a:defRPr/>
            </a:pPr>
            <a:r>
              <a:rPr lang="en-US" sz="2800" dirty="0">
                <a:solidFill>
                  <a:srgbClr val="1F5B87"/>
                </a:solidFill>
                <a:ea typeface="Open Sans" panose="020B0606030504020204" pitchFamily="34" charset="0"/>
                <a:cs typeface="Open Sans" panose="020B0606030504020204" pitchFamily="34" charset="0"/>
              </a:rPr>
              <a:t>Questions?</a:t>
            </a:r>
          </a:p>
        </p:txBody>
      </p:sp>
    </p:spTree>
    <p:extLst>
      <p:ext uri="{BB962C8B-B14F-4D97-AF65-F5344CB8AC3E}">
        <p14:creationId xmlns:p14="http://schemas.microsoft.com/office/powerpoint/2010/main" val="2974593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email">
            <a:extLst>
              <a:ext uri="{28A0092B-C50C-407E-A947-70E740481C1C}">
                <a14:useLocalDpi xmlns:a14="http://schemas.microsoft.com/office/drawing/2010/main"/>
              </a:ext>
            </a:extLst>
          </a:blip>
          <a:srcRect t="48001"/>
          <a:stretch/>
        </p:blipFill>
        <p:spPr>
          <a:xfrm>
            <a:off x="-16627" y="6262777"/>
            <a:ext cx="9160627" cy="590755"/>
          </a:xfrm>
          <a:prstGeom prst="rect">
            <a:avLst/>
          </a:prstGeom>
        </p:spPr>
      </p:pic>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627" y="-50800"/>
            <a:ext cx="9191105" cy="1385891"/>
          </a:xfrm>
          <a:prstGeom prst="rect">
            <a:avLst/>
          </a:prstGeom>
        </p:spPr>
      </p:pic>
      <p:sp>
        <p:nvSpPr>
          <p:cNvPr id="3" name="TextBox 2">
            <a:extLst>
              <a:ext uri="{FF2B5EF4-FFF2-40B4-BE49-F238E27FC236}">
                <a16:creationId xmlns:a16="http://schemas.microsoft.com/office/drawing/2014/main" id="{461B3C9A-DC46-9D97-0B6D-046CDA7C9B48}"/>
              </a:ext>
            </a:extLst>
          </p:cNvPr>
          <p:cNvSpPr txBox="1"/>
          <p:nvPr/>
        </p:nvSpPr>
        <p:spPr>
          <a:xfrm>
            <a:off x="736767" y="3198167"/>
            <a:ext cx="7684316" cy="584775"/>
          </a:xfrm>
          <a:prstGeom prst="rect">
            <a:avLst/>
          </a:prstGeom>
          <a:noFill/>
        </p:spPr>
        <p:txBody>
          <a:bodyPr wrap="square">
            <a:spAutoFit/>
          </a:bodyPr>
          <a:lstStyle/>
          <a:p>
            <a:pPr algn="ctr">
              <a:spcBef>
                <a:spcPts val="0"/>
              </a:spcBef>
            </a:pPr>
            <a:r>
              <a:rPr lang="en-US" sz="3200" dirty="0">
                <a:solidFill>
                  <a:srgbClr val="1F5B87"/>
                </a:solidFill>
                <a:ea typeface="Times New Roman" panose="02020603050405020304" pitchFamily="18" charset="0"/>
              </a:rPr>
              <a:t>Case Example: Community Engaged Research</a:t>
            </a:r>
          </a:p>
        </p:txBody>
      </p:sp>
    </p:spTree>
    <p:extLst>
      <p:ext uri="{BB962C8B-B14F-4D97-AF65-F5344CB8AC3E}">
        <p14:creationId xmlns:p14="http://schemas.microsoft.com/office/powerpoint/2010/main" val="3588636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11A103-C402-1A5D-59CF-225385995D14}"/>
              </a:ext>
            </a:extLst>
          </p:cNvPr>
          <p:cNvSpPr>
            <a:spLocks noGrp="1"/>
          </p:cNvSpPr>
          <p:nvPr>
            <p:ph type="title"/>
          </p:nvPr>
        </p:nvSpPr>
        <p:spPr>
          <a:xfrm>
            <a:off x="387649" y="412466"/>
            <a:ext cx="8368701" cy="1325563"/>
          </a:xfrm>
        </p:spPr>
        <p:txBody>
          <a:bodyPr>
            <a:normAutofit fontScale="90000"/>
          </a:bodyPr>
          <a:lstStyle/>
          <a:p>
            <a:pPr algn="ctr"/>
            <a:r>
              <a:rPr lang="en-US" sz="4400" dirty="0">
                <a:solidFill>
                  <a:prstClr val="black"/>
                </a:solidFill>
                <a:latin typeface="Aptos" panose="02110004020202020204"/>
              </a:rPr>
              <a:t>“</a:t>
            </a:r>
            <a:r>
              <a:rPr lang="en-US" sz="3600" dirty="0">
                <a:solidFill>
                  <a:prstClr val="black"/>
                </a:solidFill>
                <a:latin typeface="Aptos" panose="02110004020202020204"/>
              </a:rPr>
              <a:t>What gets measured gets done” Academy of Medicine</a:t>
            </a:r>
            <a:br>
              <a:rPr lang="en-US" sz="3600" dirty="0">
                <a:solidFill>
                  <a:prstClr val="black"/>
                </a:solidFill>
                <a:latin typeface="Aptos" panose="02110004020202020204"/>
              </a:rPr>
            </a:br>
            <a:r>
              <a:rPr lang="en-US" sz="3600" dirty="0">
                <a:solidFill>
                  <a:prstClr val="black"/>
                </a:solidFill>
                <a:latin typeface="Aptos" panose="02110004020202020204"/>
              </a:rPr>
              <a:t>Transformative Health Justice Framework</a:t>
            </a:r>
            <a:endParaRPr lang="en-US" sz="3600" dirty="0"/>
          </a:p>
        </p:txBody>
      </p:sp>
      <p:pic>
        <p:nvPicPr>
          <p:cNvPr id="10" name="Picture 2">
            <a:extLst>
              <a:ext uri="{FF2B5EF4-FFF2-40B4-BE49-F238E27FC236}">
                <a16:creationId xmlns:a16="http://schemas.microsoft.com/office/drawing/2014/main" id="{B13FE39F-289C-51CB-655A-D2FEB7DDA6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2830"/>
          <a:stretch/>
        </p:blipFill>
        <p:spPr bwMode="auto">
          <a:xfrm>
            <a:off x="1923255" y="1839028"/>
            <a:ext cx="5297487" cy="4606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769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C1570D-5D35-08A0-DFC0-46169DE7AE09}"/>
              </a:ext>
            </a:extLst>
          </p:cNvPr>
          <p:cNvSpPr/>
          <p:nvPr/>
        </p:nvSpPr>
        <p:spPr>
          <a:xfrm flipV="1">
            <a:off x="710739" y="2062931"/>
            <a:ext cx="7670210" cy="1433018"/>
          </a:xfrm>
          <a:prstGeom prst="rect">
            <a:avLst/>
          </a:prstGeom>
          <a:solidFill>
            <a:srgbClr val="A8D5A4">
              <a:alpha val="202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lgn="ctr" defTabSz="685800">
              <a:buFont typeface="Arial" panose="020B0604020202020204" pitchFamily="34" charset="0"/>
              <a:buChar char="•"/>
            </a:pPr>
            <a:endParaRPr lang="en-US" sz="1350" dirty="0">
              <a:solidFill>
                <a:prstClr val="white"/>
              </a:solidFill>
              <a:latin typeface="Aptos" panose="02110004020202020204"/>
            </a:endParaRPr>
          </a:p>
        </p:txBody>
      </p:sp>
      <p:sp>
        <p:nvSpPr>
          <p:cNvPr id="31" name="Rectangle 30">
            <a:extLst>
              <a:ext uri="{FF2B5EF4-FFF2-40B4-BE49-F238E27FC236}">
                <a16:creationId xmlns:a16="http://schemas.microsoft.com/office/drawing/2014/main" id="{7BC4DD8E-9C25-EEA1-498A-106E6027A8B8}"/>
              </a:ext>
            </a:extLst>
          </p:cNvPr>
          <p:cNvSpPr/>
          <p:nvPr/>
        </p:nvSpPr>
        <p:spPr>
          <a:xfrm>
            <a:off x="763048" y="1825649"/>
            <a:ext cx="7670210" cy="1843725"/>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0" name="Rectangle 19">
            <a:extLst>
              <a:ext uri="{FF2B5EF4-FFF2-40B4-BE49-F238E27FC236}">
                <a16:creationId xmlns:a16="http://schemas.microsoft.com/office/drawing/2014/main" id="{6855F50E-7F93-C53B-9FF5-1BC45AB52336}"/>
              </a:ext>
            </a:extLst>
          </p:cNvPr>
          <p:cNvSpPr/>
          <p:nvPr/>
        </p:nvSpPr>
        <p:spPr>
          <a:xfrm>
            <a:off x="710742" y="1647657"/>
            <a:ext cx="7670210" cy="415274"/>
          </a:xfrm>
          <a:prstGeom prst="rect">
            <a:avLst/>
          </a:prstGeom>
          <a:solidFill>
            <a:srgbClr val="2B8A92"/>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6" name="TextBox 5">
            <a:extLst>
              <a:ext uri="{FF2B5EF4-FFF2-40B4-BE49-F238E27FC236}">
                <a16:creationId xmlns:a16="http://schemas.microsoft.com/office/drawing/2014/main" id="{8DE69D0B-45D7-7E10-306E-DEC33116BC75}"/>
              </a:ext>
            </a:extLst>
          </p:cNvPr>
          <p:cNvSpPr txBox="1"/>
          <p:nvPr/>
        </p:nvSpPr>
        <p:spPr>
          <a:xfrm>
            <a:off x="1287696" y="2096200"/>
            <a:ext cx="6518710" cy="3708708"/>
          </a:xfrm>
          <a:prstGeom prst="rect">
            <a:avLst/>
          </a:prstGeom>
          <a:noFill/>
        </p:spPr>
        <p:txBody>
          <a:bodyPr wrap="square" rtlCol="0">
            <a:spAutoFit/>
          </a:bodyPr>
          <a:lstStyle/>
          <a:p>
            <a:pPr algn="ctr" defTabSz="685800"/>
            <a:endParaRPr lang="en-US" sz="1050" b="1" dirty="0">
              <a:solidFill>
                <a:prstClr val="black"/>
              </a:solidFill>
              <a:latin typeface="Helvetica" pitchFamily="2" charset="0"/>
            </a:endParaRPr>
          </a:p>
          <a:p>
            <a:pPr algn="ctr" defTabSz="685800"/>
            <a:r>
              <a:rPr lang="en-US" sz="1350" b="1" dirty="0">
                <a:solidFill>
                  <a:srgbClr val="015280"/>
                </a:solidFill>
                <a:latin typeface="Helvetica" pitchFamily="2" charset="0"/>
              </a:rPr>
              <a:t>BENCHMARK 1</a:t>
            </a:r>
          </a:p>
          <a:p>
            <a:pPr defTabSz="685800"/>
            <a:endParaRPr lang="en-US" sz="600" b="1" dirty="0">
              <a:solidFill>
                <a:srgbClr val="015280"/>
              </a:solidFill>
              <a:latin typeface="Helvetica" pitchFamily="2" charset="0"/>
            </a:endParaRPr>
          </a:p>
          <a:p>
            <a:pPr defTabSz="685800"/>
            <a:r>
              <a:rPr lang="en-US" sz="1600" dirty="0">
                <a:solidFill>
                  <a:srgbClr val="000000"/>
                </a:solidFill>
                <a:latin typeface="Calibri" panose="020F0502020204030204" pitchFamily="34" charset="0"/>
              </a:rPr>
              <a:t>Perspectives reflect the composition of the community and the multidisciplinary expertise from the community </a:t>
            </a:r>
            <a:r>
              <a:rPr lang="en-US" sz="1600" i="1" dirty="0">
                <a:solidFill>
                  <a:srgbClr val="000000"/>
                </a:solidFill>
                <a:latin typeface="Calibri" panose="020F0502020204030204" pitchFamily="34" charset="0"/>
              </a:rPr>
              <a:t>(academic, healthcare systems, and broader community, intentional integration of interests, knowledge, resources, perspectives).</a:t>
            </a:r>
          </a:p>
          <a:p>
            <a:pPr defTabSz="685800"/>
            <a:endParaRPr lang="en-US" sz="1350" i="1" dirty="0">
              <a:solidFill>
                <a:srgbClr val="000000"/>
              </a:solidFill>
              <a:latin typeface="Calibri" panose="020F0502020204030204" pitchFamily="34" charset="0"/>
            </a:endParaRPr>
          </a:p>
          <a:p>
            <a:pPr defTabSz="685800"/>
            <a:endParaRPr lang="en-US" sz="1050" dirty="0">
              <a:solidFill>
                <a:srgbClr val="000000"/>
              </a:solidFill>
              <a:latin typeface="Calibri" panose="020F0502020204030204" pitchFamily="34" charset="0"/>
            </a:endParaRPr>
          </a:p>
          <a:p>
            <a:pPr algn="ctr" defTabSz="685800"/>
            <a:endParaRPr lang="en-US" sz="1050" b="1" dirty="0">
              <a:solidFill>
                <a:prstClr val="black"/>
              </a:solidFill>
              <a:latin typeface="Helvetica" pitchFamily="2" charset="0"/>
            </a:endParaRPr>
          </a:p>
          <a:p>
            <a:pPr algn="ctr" defTabSz="685800"/>
            <a:r>
              <a:rPr lang="en-US" sz="1200" b="1" i="1" dirty="0">
                <a:solidFill>
                  <a:srgbClr val="015280"/>
                </a:solidFill>
                <a:latin typeface="Helvetica" pitchFamily="2" charset="0"/>
              </a:rPr>
              <a:t>EVIDENCE ACHIEVED BENCHMARK</a:t>
            </a:r>
          </a:p>
          <a:p>
            <a:pPr algn="ctr" defTabSz="685800"/>
            <a:endParaRPr lang="en-US" sz="800" b="1" dirty="0">
              <a:solidFill>
                <a:srgbClr val="015280"/>
              </a:solidFill>
              <a:latin typeface="Helvetica" pitchFamily="2" charset="0"/>
            </a:endParaRPr>
          </a:p>
          <a:p>
            <a:pPr marL="214313" indent="-214313" defTabSz="685800">
              <a:buFont typeface="Arial" panose="020B0604020202020204" pitchFamily="34" charset="0"/>
              <a:buChar char="•"/>
            </a:pPr>
            <a:r>
              <a:rPr lang="en-US" sz="1600" dirty="0">
                <a:solidFill>
                  <a:srgbClr val="000000"/>
                </a:solidFill>
                <a:latin typeface="Calibri" panose="020F0502020204030204" pitchFamily="34" charset="0"/>
              </a:rPr>
              <a:t>As evidenced by document describing role, institution or system represented, and uniqueness of perspective represented across advisory groups and committees and lessons learned from phase 0</a:t>
            </a:r>
          </a:p>
          <a:p>
            <a:pPr marL="214313" indent="-214313" defTabSz="685800">
              <a:buFont typeface="Arial" panose="020B0604020202020204" pitchFamily="34" charset="0"/>
              <a:buChar char="•"/>
            </a:pPr>
            <a:endParaRPr lang="en-US" sz="1200" dirty="0">
              <a:solidFill>
                <a:srgbClr val="000000"/>
              </a:solidFill>
              <a:latin typeface="Calibri" panose="020F0502020204030204" pitchFamily="34" charset="0"/>
            </a:endParaRPr>
          </a:p>
          <a:p>
            <a:pPr marL="214313" indent="-214313" defTabSz="685800">
              <a:buFont typeface="Arial" panose="020B0604020202020204" pitchFamily="34" charset="0"/>
              <a:buChar char="•"/>
            </a:pPr>
            <a:r>
              <a:rPr lang="en-US" sz="1600" dirty="0">
                <a:solidFill>
                  <a:srgbClr val="000000"/>
                </a:solidFill>
                <a:latin typeface="Calibri" panose="020F0502020204030204" pitchFamily="34" charset="0"/>
              </a:rPr>
              <a:t>As evidenced by approved initial GMB recruitment plan</a:t>
            </a:r>
            <a:endParaRPr lang="en-US" sz="1600" b="1" dirty="0">
              <a:solidFill>
                <a:srgbClr val="015280"/>
              </a:solidFill>
              <a:latin typeface="Helvetica" pitchFamily="2" charset="0"/>
            </a:endParaRPr>
          </a:p>
          <a:p>
            <a:pPr defTabSz="685800"/>
            <a:endParaRPr lang="en-US" sz="1050" dirty="0">
              <a:solidFill>
                <a:prstClr val="black"/>
              </a:solidFill>
              <a:latin typeface="Aptos" panose="02110004020202020204"/>
            </a:endParaRPr>
          </a:p>
        </p:txBody>
      </p:sp>
      <p:sp>
        <p:nvSpPr>
          <p:cNvPr id="9" name="TextBox 8">
            <a:extLst>
              <a:ext uri="{FF2B5EF4-FFF2-40B4-BE49-F238E27FC236}">
                <a16:creationId xmlns:a16="http://schemas.microsoft.com/office/drawing/2014/main" id="{3AF804A9-80FB-FF5F-8843-E490F7608D60}"/>
              </a:ext>
            </a:extLst>
          </p:cNvPr>
          <p:cNvSpPr txBox="1"/>
          <p:nvPr/>
        </p:nvSpPr>
        <p:spPr>
          <a:xfrm>
            <a:off x="0" y="1292230"/>
            <a:ext cx="9091694" cy="323165"/>
          </a:xfrm>
          <a:prstGeom prst="rect">
            <a:avLst/>
          </a:prstGeom>
          <a:noFill/>
        </p:spPr>
        <p:txBody>
          <a:bodyPr wrap="square" rtlCol="0">
            <a:spAutoFit/>
          </a:bodyPr>
          <a:lstStyle/>
          <a:p>
            <a:pPr algn="ctr" defTabSz="685800"/>
            <a:r>
              <a:rPr lang="en-US" sz="1500" b="1" dirty="0">
                <a:solidFill>
                  <a:srgbClr val="015280"/>
                </a:solidFill>
                <a:latin typeface="Helvetica" pitchFamily="2" charset="0"/>
              </a:rPr>
              <a:t>Pillar 1: Strengthened Partnerships</a:t>
            </a:r>
          </a:p>
        </p:txBody>
      </p:sp>
      <p:sp>
        <p:nvSpPr>
          <p:cNvPr id="21" name="TextBox 20">
            <a:extLst>
              <a:ext uri="{FF2B5EF4-FFF2-40B4-BE49-F238E27FC236}">
                <a16:creationId xmlns:a16="http://schemas.microsoft.com/office/drawing/2014/main" id="{F9A6FEDC-AFE6-8DFD-8740-C5AE3123636B}"/>
              </a:ext>
            </a:extLst>
          </p:cNvPr>
          <p:cNvSpPr txBox="1"/>
          <p:nvPr/>
        </p:nvSpPr>
        <p:spPr>
          <a:xfrm>
            <a:off x="710741" y="1693598"/>
            <a:ext cx="7670210" cy="369332"/>
          </a:xfrm>
          <a:prstGeom prst="rect">
            <a:avLst/>
          </a:prstGeom>
          <a:noFill/>
        </p:spPr>
        <p:txBody>
          <a:bodyPr wrap="square" rtlCol="0">
            <a:spAutoFit/>
          </a:bodyPr>
          <a:lstStyle/>
          <a:p>
            <a:pPr algn="ctr" defTabSz="685800"/>
            <a:r>
              <a:rPr lang="en-US" b="1" spc="225" dirty="0">
                <a:solidFill>
                  <a:prstClr val="white"/>
                </a:solidFill>
                <a:latin typeface="Helvetica" pitchFamily="2" charset="0"/>
              </a:rPr>
              <a:t>DIVERSITY &amp; INCLUSIVITY</a:t>
            </a:r>
            <a:endParaRPr lang="en-US" spc="225" dirty="0">
              <a:solidFill>
                <a:prstClr val="black"/>
              </a:solidFill>
              <a:latin typeface="Helvetica" pitchFamily="2" charset="0"/>
            </a:endParaRPr>
          </a:p>
        </p:txBody>
      </p:sp>
      <p:pic>
        <p:nvPicPr>
          <p:cNvPr id="13" name="Picture 12" descr="A green and black puzzle piece&#10;&#10;Description automatically generated">
            <a:extLst>
              <a:ext uri="{FF2B5EF4-FFF2-40B4-BE49-F238E27FC236}">
                <a16:creationId xmlns:a16="http://schemas.microsoft.com/office/drawing/2014/main" id="{96FA9BAE-9ED4-4FE3-68C5-FF8AB8F1C2E3}"/>
              </a:ext>
            </a:extLst>
          </p:cNvPr>
          <p:cNvPicPr>
            <a:picLocks noChangeAspect="1"/>
          </p:cNvPicPr>
          <p:nvPr/>
        </p:nvPicPr>
        <p:blipFill>
          <a:blip r:embed="rId2"/>
          <a:stretch>
            <a:fillRect/>
          </a:stretch>
        </p:blipFill>
        <p:spPr>
          <a:xfrm>
            <a:off x="476751" y="1307587"/>
            <a:ext cx="855620" cy="6707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8136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91E350D-0D52-A2B1-674A-FEF0023F3790}"/>
              </a:ext>
            </a:extLst>
          </p:cNvPr>
          <p:cNvSpPr/>
          <p:nvPr/>
        </p:nvSpPr>
        <p:spPr>
          <a:xfrm flipV="1">
            <a:off x="710739" y="2055551"/>
            <a:ext cx="7670210" cy="1224859"/>
          </a:xfrm>
          <a:prstGeom prst="rect">
            <a:avLst/>
          </a:prstGeom>
          <a:solidFill>
            <a:srgbClr val="A8D5A4">
              <a:alpha val="202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lgn="ctr" defTabSz="685800">
              <a:buFont typeface="Arial" panose="020B0604020202020204" pitchFamily="34" charset="0"/>
              <a:buChar char="•"/>
            </a:pPr>
            <a:endParaRPr lang="en-US" sz="1350" dirty="0">
              <a:solidFill>
                <a:prstClr val="white"/>
              </a:solidFill>
              <a:latin typeface="Aptos" panose="02110004020202020204"/>
            </a:endParaRPr>
          </a:p>
        </p:txBody>
      </p:sp>
      <p:sp>
        <p:nvSpPr>
          <p:cNvPr id="4" name="TextBox 3">
            <a:extLst>
              <a:ext uri="{FF2B5EF4-FFF2-40B4-BE49-F238E27FC236}">
                <a16:creationId xmlns:a16="http://schemas.microsoft.com/office/drawing/2014/main" id="{44472F51-A20B-01E7-50CF-F823244ED23C}"/>
              </a:ext>
            </a:extLst>
          </p:cNvPr>
          <p:cNvSpPr txBox="1"/>
          <p:nvPr/>
        </p:nvSpPr>
        <p:spPr>
          <a:xfrm>
            <a:off x="1374020" y="2118274"/>
            <a:ext cx="6343649" cy="3629327"/>
          </a:xfrm>
          <a:prstGeom prst="rect">
            <a:avLst/>
          </a:prstGeom>
          <a:noFill/>
        </p:spPr>
        <p:txBody>
          <a:bodyPr wrap="square" rtlCol="0">
            <a:spAutoFit/>
          </a:bodyPr>
          <a:lstStyle/>
          <a:p>
            <a:pPr algn="ctr" defTabSz="685800"/>
            <a:endParaRPr lang="en-US" sz="1200" b="1" dirty="0">
              <a:solidFill>
                <a:prstClr val="black"/>
              </a:solidFill>
              <a:latin typeface="Helvetica" pitchFamily="2" charset="0"/>
            </a:endParaRPr>
          </a:p>
          <a:p>
            <a:pPr algn="ctr" defTabSz="685800"/>
            <a:r>
              <a:rPr lang="en-US" sz="1600" b="1" dirty="0">
                <a:solidFill>
                  <a:srgbClr val="015280"/>
                </a:solidFill>
                <a:latin typeface="Helvetica" pitchFamily="2" charset="0"/>
              </a:rPr>
              <a:t>BENCHMARK 1</a:t>
            </a:r>
          </a:p>
          <a:p>
            <a:pPr defTabSz="685800"/>
            <a:endParaRPr lang="en-US" sz="800" b="1" dirty="0">
              <a:solidFill>
                <a:srgbClr val="015280"/>
              </a:solidFill>
              <a:latin typeface="Helvetica" pitchFamily="2" charset="0"/>
            </a:endParaRPr>
          </a:p>
          <a:p>
            <a:pPr defTabSz="685800"/>
            <a:r>
              <a:rPr lang="en-US" sz="1600" dirty="0">
                <a:solidFill>
                  <a:srgbClr val="000000"/>
                </a:solidFill>
                <a:latin typeface="Calibri" panose="020F0502020204030204" pitchFamily="34" charset="0"/>
              </a:rPr>
              <a:t>Participants/Council members/People’s Committee benefitted from beginning to identify recognition of inequities and antiracism strategies, etc.</a:t>
            </a:r>
          </a:p>
          <a:p>
            <a:pPr defTabSz="685800"/>
            <a:endParaRPr lang="en-US" sz="1350" dirty="0">
              <a:solidFill>
                <a:srgbClr val="000000"/>
              </a:solidFill>
              <a:latin typeface="Calibri" panose="020F0502020204030204" pitchFamily="34" charset="0"/>
            </a:endParaRPr>
          </a:p>
          <a:p>
            <a:pPr algn="ctr" defTabSz="685800"/>
            <a:endParaRPr lang="en-US" sz="1050" b="1" dirty="0">
              <a:solidFill>
                <a:prstClr val="black"/>
              </a:solidFill>
              <a:latin typeface="Helvetica" pitchFamily="2" charset="0"/>
            </a:endParaRPr>
          </a:p>
          <a:p>
            <a:pPr algn="ctr" defTabSz="685800"/>
            <a:endParaRPr lang="en-US" sz="1200" b="1" dirty="0">
              <a:solidFill>
                <a:srgbClr val="015280"/>
              </a:solidFill>
              <a:latin typeface="Helvetica" pitchFamily="2" charset="0"/>
            </a:endParaRPr>
          </a:p>
          <a:p>
            <a:pPr algn="ctr" defTabSz="685800"/>
            <a:r>
              <a:rPr lang="en-US" sz="1200" b="1" i="1" dirty="0">
                <a:solidFill>
                  <a:srgbClr val="015280"/>
                </a:solidFill>
                <a:latin typeface="Helvetica" pitchFamily="2" charset="0"/>
              </a:rPr>
              <a:t>EVIDENCE ACHIEVED BENCHMARK</a:t>
            </a:r>
          </a:p>
          <a:p>
            <a:pPr algn="ctr" defTabSz="685800"/>
            <a:endParaRPr lang="en-US" sz="800" b="1" dirty="0">
              <a:solidFill>
                <a:srgbClr val="015280"/>
              </a:solidFill>
              <a:latin typeface="Helvetica" pitchFamily="2" charset="0"/>
            </a:endParaRPr>
          </a:p>
          <a:p>
            <a:pPr marL="214313" indent="-214313" defTabSz="685800">
              <a:lnSpc>
                <a:spcPct val="107000"/>
              </a:lnSpc>
              <a:spcAft>
                <a:spcPts val="600"/>
              </a:spcAft>
              <a:buFont typeface="Arial" panose="020B0604020202020204" pitchFamily="34" charset="0"/>
              <a:buChar char="•"/>
            </a:pPr>
            <a:r>
              <a:rPr lang="en-US" sz="16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As evidenced by mentions of mutual benefits – info gathering, listening sessions, historical interviews, People’s committee</a:t>
            </a:r>
          </a:p>
          <a:p>
            <a:pPr marL="214313" indent="-214313" defTabSz="685800">
              <a:lnSpc>
                <a:spcPct val="107000"/>
              </a:lnSpc>
              <a:spcAft>
                <a:spcPts val="600"/>
              </a:spcAft>
              <a:buFont typeface="Arial" panose="020B0604020202020204" pitchFamily="34" charset="0"/>
              <a:buChar char="•"/>
            </a:pPr>
            <a:r>
              <a:rPr lang="en-US" sz="16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As evidenced by open-ended question of GMB participants at end of follow-up workshop </a:t>
            </a:r>
            <a:br>
              <a:rPr lang="en-US" sz="16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n-US" sz="1600" i="1"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(e.g. what was benefit of GMB?)</a:t>
            </a:r>
          </a:p>
        </p:txBody>
      </p:sp>
      <p:sp>
        <p:nvSpPr>
          <p:cNvPr id="3" name="Rectangle 2">
            <a:extLst>
              <a:ext uri="{FF2B5EF4-FFF2-40B4-BE49-F238E27FC236}">
                <a16:creationId xmlns:a16="http://schemas.microsoft.com/office/drawing/2014/main" id="{7EF4C7C7-7B0C-9CB8-CE88-E33A31E65FF7}"/>
              </a:ext>
            </a:extLst>
          </p:cNvPr>
          <p:cNvSpPr/>
          <p:nvPr/>
        </p:nvSpPr>
        <p:spPr>
          <a:xfrm>
            <a:off x="763048" y="1878264"/>
            <a:ext cx="7670210" cy="1628186"/>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5" name="Rectangle 4">
            <a:extLst>
              <a:ext uri="{FF2B5EF4-FFF2-40B4-BE49-F238E27FC236}">
                <a16:creationId xmlns:a16="http://schemas.microsoft.com/office/drawing/2014/main" id="{8C0EB5FE-4B69-88AB-ABB3-6301E7D9A59D}"/>
              </a:ext>
            </a:extLst>
          </p:cNvPr>
          <p:cNvSpPr/>
          <p:nvPr/>
        </p:nvSpPr>
        <p:spPr>
          <a:xfrm>
            <a:off x="710742" y="1647657"/>
            <a:ext cx="7670210" cy="415274"/>
          </a:xfrm>
          <a:prstGeom prst="rect">
            <a:avLst/>
          </a:prstGeom>
          <a:solidFill>
            <a:srgbClr val="2B8A92"/>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0" name="TextBox 9">
            <a:extLst>
              <a:ext uri="{FF2B5EF4-FFF2-40B4-BE49-F238E27FC236}">
                <a16:creationId xmlns:a16="http://schemas.microsoft.com/office/drawing/2014/main" id="{F1DC6C68-1DBC-E687-D9F5-F5D6BB59547F}"/>
              </a:ext>
            </a:extLst>
          </p:cNvPr>
          <p:cNvSpPr txBox="1"/>
          <p:nvPr/>
        </p:nvSpPr>
        <p:spPr>
          <a:xfrm>
            <a:off x="0" y="1292230"/>
            <a:ext cx="9091694" cy="323165"/>
          </a:xfrm>
          <a:prstGeom prst="rect">
            <a:avLst/>
          </a:prstGeom>
          <a:noFill/>
        </p:spPr>
        <p:txBody>
          <a:bodyPr wrap="square" rtlCol="0">
            <a:spAutoFit/>
          </a:bodyPr>
          <a:lstStyle/>
          <a:p>
            <a:pPr algn="ctr" defTabSz="685800"/>
            <a:r>
              <a:rPr lang="en-US" sz="1500" b="1" dirty="0">
                <a:solidFill>
                  <a:srgbClr val="015280"/>
                </a:solidFill>
                <a:latin typeface="Helvetica" pitchFamily="2" charset="0"/>
              </a:rPr>
              <a:t>Pillar 1: Strengthened Partnerships</a:t>
            </a:r>
          </a:p>
        </p:txBody>
      </p:sp>
      <p:sp>
        <p:nvSpPr>
          <p:cNvPr id="11" name="TextBox 10">
            <a:extLst>
              <a:ext uri="{FF2B5EF4-FFF2-40B4-BE49-F238E27FC236}">
                <a16:creationId xmlns:a16="http://schemas.microsoft.com/office/drawing/2014/main" id="{B24CF954-2BDB-50DD-BA10-177DD18D9943}"/>
              </a:ext>
            </a:extLst>
          </p:cNvPr>
          <p:cNvSpPr txBox="1"/>
          <p:nvPr/>
        </p:nvSpPr>
        <p:spPr>
          <a:xfrm>
            <a:off x="710741" y="1693598"/>
            <a:ext cx="7670210" cy="369332"/>
          </a:xfrm>
          <a:prstGeom prst="rect">
            <a:avLst/>
          </a:prstGeom>
          <a:noFill/>
        </p:spPr>
        <p:txBody>
          <a:bodyPr wrap="square" rtlCol="0">
            <a:spAutoFit/>
          </a:bodyPr>
          <a:lstStyle/>
          <a:p>
            <a:pPr algn="ctr" defTabSz="685800"/>
            <a:r>
              <a:rPr lang="en-US" b="1" spc="225" dirty="0">
                <a:solidFill>
                  <a:prstClr val="white"/>
                </a:solidFill>
                <a:latin typeface="Helvetica" pitchFamily="2" charset="0"/>
              </a:rPr>
              <a:t>PARTNERSHIPS &amp; OPPORTUNITIES</a:t>
            </a:r>
            <a:endParaRPr lang="en-US" spc="225" dirty="0">
              <a:solidFill>
                <a:prstClr val="black"/>
              </a:solidFill>
              <a:latin typeface="Helvetica" pitchFamily="2" charset="0"/>
            </a:endParaRPr>
          </a:p>
        </p:txBody>
      </p:sp>
      <p:pic>
        <p:nvPicPr>
          <p:cNvPr id="13" name="Picture 12" descr="A green and black puzzle piece&#10;&#10;Description automatically generated">
            <a:extLst>
              <a:ext uri="{FF2B5EF4-FFF2-40B4-BE49-F238E27FC236}">
                <a16:creationId xmlns:a16="http://schemas.microsoft.com/office/drawing/2014/main" id="{4A21BCCF-FBFB-58A7-E8E2-AEEF6322EFD8}"/>
              </a:ext>
            </a:extLst>
          </p:cNvPr>
          <p:cNvPicPr>
            <a:picLocks noChangeAspect="1"/>
          </p:cNvPicPr>
          <p:nvPr/>
        </p:nvPicPr>
        <p:blipFill>
          <a:blip r:embed="rId2"/>
          <a:stretch>
            <a:fillRect/>
          </a:stretch>
        </p:blipFill>
        <p:spPr>
          <a:xfrm>
            <a:off x="465321" y="1298318"/>
            <a:ext cx="855620" cy="6707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4973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9ADA8F-F609-B250-8203-D6F5138B24E7}"/>
              </a:ext>
            </a:extLst>
          </p:cNvPr>
          <p:cNvSpPr/>
          <p:nvPr/>
        </p:nvSpPr>
        <p:spPr>
          <a:xfrm flipV="1">
            <a:off x="4626044" y="2039847"/>
            <a:ext cx="3754907" cy="1594894"/>
          </a:xfrm>
          <a:prstGeom prst="rect">
            <a:avLst/>
          </a:prstGeom>
          <a:solidFill>
            <a:srgbClr val="A8D5A4">
              <a:alpha val="202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lgn="ctr" defTabSz="685800">
              <a:buFont typeface="Arial" panose="020B0604020202020204" pitchFamily="34" charset="0"/>
              <a:buChar char="•"/>
            </a:pPr>
            <a:endParaRPr lang="en-US" sz="1350" dirty="0">
              <a:solidFill>
                <a:prstClr val="white"/>
              </a:solidFill>
              <a:latin typeface="Aptos" panose="02110004020202020204"/>
            </a:endParaRPr>
          </a:p>
        </p:txBody>
      </p:sp>
      <p:sp>
        <p:nvSpPr>
          <p:cNvPr id="16" name="Rectangle 15">
            <a:extLst>
              <a:ext uri="{FF2B5EF4-FFF2-40B4-BE49-F238E27FC236}">
                <a16:creationId xmlns:a16="http://schemas.microsoft.com/office/drawing/2014/main" id="{D3289B15-5EA6-5418-AB95-224FA467F8C4}"/>
              </a:ext>
            </a:extLst>
          </p:cNvPr>
          <p:cNvSpPr/>
          <p:nvPr/>
        </p:nvSpPr>
        <p:spPr>
          <a:xfrm flipV="1">
            <a:off x="696751" y="2047429"/>
            <a:ext cx="3762685" cy="1175831"/>
          </a:xfrm>
          <a:prstGeom prst="rect">
            <a:avLst/>
          </a:prstGeom>
          <a:solidFill>
            <a:srgbClr val="A8D5A4">
              <a:alpha val="202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lgn="ctr" defTabSz="685800">
              <a:buFont typeface="Arial" panose="020B0604020202020204" pitchFamily="34" charset="0"/>
              <a:buChar char="•"/>
            </a:pPr>
            <a:endParaRPr lang="en-US" sz="135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A78D4780-EA63-F8B4-EEA7-31FFAA345C8E}"/>
              </a:ext>
            </a:extLst>
          </p:cNvPr>
          <p:cNvSpPr/>
          <p:nvPr/>
        </p:nvSpPr>
        <p:spPr>
          <a:xfrm>
            <a:off x="4655842" y="1846035"/>
            <a:ext cx="3748696" cy="1982517"/>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6" name="TextBox 5">
            <a:extLst>
              <a:ext uri="{FF2B5EF4-FFF2-40B4-BE49-F238E27FC236}">
                <a16:creationId xmlns:a16="http://schemas.microsoft.com/office/drawing/2014/main" id="{8DE69D0B-45D7-7E10-306E-DEC33116BC75}"/>
              </a:ext>
            </a:extLst>
          </p:cNvPr>
          <p:cNvSpPr txBox="1"/>
          <p:nvPr/>
        </p:nvSpPr>
        <p:spPr>
          <a:xfrm>
            <a:off x="820864" y="1987519"/>
            <a:ext cx="3476816" cy="3524042"/>
          </a:xfrm>
          <a:prstGeom prst="rect">
            <a:avLst/>
          </a:prstGeom>
          <a:noFill/>
        </p:spPr>
        <p:txBody>
          <a:bodyPr wrap="square" rtlCol="0">
            <a:spAutoFit/>
          </a:bodyPr>
          <a:lstStyle/>
          <a:p>
            <a:pPr algn="ctr" defTabSz="685800"/>
            <a:endParaRPr lang="en-US" sz="1050" b="1" dirty="0">
              <a:solidFill>
                <a:prstClr val="black"/>
              </a:solidFill>
              <a:latin typeface="Helvetica" pitchFamily="2" charset="0"/>
            </a:endParaRPr>
          </a:p>
          <a:p>
            <a:pPr algn="ctr" defTabSz="685800"/>
            <a:r>
              <a:rPr lang="en-US" sz="1350" b="1" dirty="0">
                <a:solidFill>
                  <a:srgbClr val="015280"/>
                </a:solidFill>
                <a:latin typeface="Helvetica" pitchFamily="2" charset="0"/>
              </a:rPr>
              <a:t>BENCHMARK 1</a:t>
            </a:r>
          </a:p>
          <a:p>
            <a:pPr defTabSz="685800"/>
            <a:endParaRPr lang="en-US" sz="600" b="1" dirty="0">
              <a:solidFill>
                <a:srgbClr val="015280"/>
              </a:solidFill>
              <a:latin typeface="Helvetica" pitchFamily="2" charset="0"/>
            </a:endParaRPr>
          </a:p>
          <a:p>
            <a:pPr defTabSz="685800"/>
            <a:r>
              <a:rPr lang="en-US" sz="1400" dirty="0">
                <a:solidFill>
                  <a:srgbClr val="000000"/>
                </a:solidFill>
                <a:latin typeface="Calibri" panose="020F0502020204030204" pitchFamily="34" charset="0"/>
              </a:rPr>
              <a:t>Community members are seen and recognized as experts and as critical sources of information for problem framing</a:t>
            </a:r>
            <a:endParaRPr lang="en-US" sz="1100" dirty="0">
              <a:solidFill>
                <a:srgbClr val="000000"/>
              </a:solidFill>
              <a:latin typeface="Calibri" panose="020F0502020204030204" pitchFamily="34" charset="0"/>
            </a:endParaRPr>
          </a:p>
          <a:p>
            <a:pPr algn="ctr" defTabSz="685800"/>
            <a:endParaRPr lang="en-US" sz="1050" b="1" dirty="0">
              <a:solidFill>
                <a:prstClr val="black"/>
              </a:solidFill>
              <a:latin typeface="Helvetica" pitchFamily="2" charset="0"/>
            </a:endParaRPr>
          </a:p>
          <a:p>
            <a:pPr algn="ctr" defTabSz="685800"/>
            <a:endParaRPr lang="en-US" sz="1050" b="1" i="1" dirty="0">
              <a:solidFill>
                <a:srgbClr val="015280"/>
              </a:solidFill>
              <a:latin typeface="Helvetica" pitchFamily="2" charset="0"/>
            </a:endParaRPr>
          </a:p>
          <a:p>
            <a:pPr algn="ctr" defTabSz="685800"/>
            <a:r>
              <a:rPr lang="en-US" sz="1100" b="1" i="1" dirty="0">
                <a:solidFill>
                  <a:srgbClr val="015280"/>
                </a:solidFill>
                <a:latin typeface="Helvetica" pitchFamily="2" charset="0"/>
              </a:rPr>
              <a:t>EVIDENCE ACHIEVED BENCHMARK</a:t>
            </a:r>
          </a:p>
          <a:p>
            <a:pPr algn="ctr" defTabSz="685800"/>
            <a:endParaRPr lang="en-US" sz="700" b="1" dirty="0">
              <a:solidFill>
                <a:srgbClr val="015280"/>
              </a:solidFill>
              <a:latin typeface="Helvetica" pitchFamily="2" charset="0"/>
            </a:endParaRPr>
          </a:p>
          <a:p>
            <a:pPr marL="214313" indent="-214313" defTabSz="685800">
              <a:buFont typeface="Arial" panose="020B0604020202020204" pitchFamily="34" charset="0"/>
              <a:buChar char="•"/>
            </a:pPr>
            <a:r>
              <a:rPr lang="en-US" sz="1400" dirty="0">
                <a:solidFill>
                  <a:srgbClr val="000000"/>
                </a:solidFill>
                <a:latin typeface="Calibri" panose="020F0502020204030204" pitchFamily="34" charset="0"/>
              </a:rPr>
              <a:t>As evidenced by who we talked to in community </a:t>
            </a:r>
            <a:r>
              <a:rPr lang="en-US" sz="1400" i="1" dirty="0">
                <a:solidFill>
                  <a:srgbClr val="000000"/>
                </a:solidFill>
                <a:latin typeface="Calibri" panose="020F0502020204030204" pitchFamily="34" charset="0"/>
              </a:rPr>
              <a:t>narratives (listening session, historical interviews, information gathering) </a:t>
            </a:r>
            <a:r>
              <a:rPr lang="en-US" sz="1400" dirty="0">
                <a:solidFill>
                  <a:srgbClr val="000000"/>
                </a:solidFill>
                <a:latin typeface="Calibri" panose="020F0502020204030204" pitchFamily="34" charset="0"/>
              </a:rPr>
              <a:t>and GMB workshop design </a:t>
            </a:r>
            <a:r>
              <a:rPr lang="en-US" sz="1400" i="1" dirty="0">
                <a:solidFill>
                  <a:srgbClr val="000000"/>
                </a:solidFill>
                <a:latin typeface="Calibri" panose="020F0502020204030204" pitchFamily="34" charset="0"/>
              </a:rPr>
              <a:t>(providers, broader community, patients) </a:t>
            </a:r>
            <a:r>
              <a:rPr lang="en-US" sz="1400" dirty="0">
                <a:solidFill>
                  <a:srgbClr val="000000"/>
                </a:solidFill>
                <a:latin typeface="Calibri" panose="020F0502020204030204" pitchFamily="34" charset="0"/>
              </a:rPr>
              <a:t>represented in a final gathering plan document in Pillar 1 </a:t>
            </a:r>
            <a:r>
              <a:rPr lang="en-US" sz="1400" i="1" dirty="0">
                <a:solidFill>
                  <a:srgbClr val="000000"/>
                </a:solidFill>
                <a:latin typeface="Calibri" panose="020F0502020204030204" pitchFamily="34" charset="0"/>
              </a:rPr>
              <a:t>(significant clinical question Orbit)</a:t>
            </a:r>
            <a:endParaRPr lang="en-US" sz="1100" i="1" dirty="0">
              <a:solidFill>
                <a:prstClr val="black"/>
              </a:solidFill>
              <a:latin typeface="Aptos" panose="02110004020202020204"/>
            </a:endParaRPr>
          </a:p>
        </p:txBody>
      </p:sp>
      <p:sp>
        <p:nvSpPr>
          <p:cNvPr id="5" name="TextBox 4">
            <a:extLst>
              <a:ext uri="{FF2B5EF4-FFF2-40B4-BE49-F238E27FC236}">
                <a16:creationId xmlns:a16="http://schemas.microsoft.com/office/drawing/2014/main" id="{4AE515CE-0A33-4E6E-E1C7-74B4817FB97A}"/>
              </a:ext>
            </a:extLst>
          </p:cNvPr>
          <p:cNvSpPr txBox="1"/>
          <p:nvPr/>
        </p:nvSpPr>
        <p:spPr>
          <a:xfrm>
            <a:off x="4715967" y="1980502"/>
            <a:ext cx="3479344" cy="3093154"/>
          </a:xfrm>
          <a:prstGeom prst="rect">
            <a:avLst/>
          </a:prstGeom>
          <a:noFill/>
        </p:spPr>
        <p:txBody>
          <a:bodyPr wrap="square" rtlCol="0">
            <a:spAutoFit/>
          </a:bodyPr>
          <a:lstStyle/>
          <a:p>
            <a:pPr algn="ctr" defTabSz="685800"/>
            <a:endParaRPr lang="en-US" sz="1050" b="1" dirty="0">
              <a:solidFill>
                <a:prstClr val="black"/>
              </a:solidFill>
              <a:latin typeface="Helvetica" pitchFamily="2" charset="0"/>
            </a:endParaRPr>
          </a:p>
          <a:p>
            <a:pPr algn="ctr" defTabSz="685800"/>
            <a:r>
              <a:rPr lang="en-US" sz="1350" b="1" dirty="0">
                <a:solidFill>
                  <a:srgbClr val="015280"/>
                </a:solidFill>
                <a:latin typeface="Helvetica" pitchFamily="2" charset="0"/>
              </a:rPr>
              <a:t>BENCHMARK 2</a:t>
            </a:r>
          </a:p>
          <a:p>
            <a:pPr defTabSz="685800"/>
            <a:endParaRPr lang="en-US" sz="600" b="1" dirty="0">
              <a:solidFill>
                <a:srgbClr val="015280"/>
              </a:solidFill>
              <a:latin typeface="Helvetica" pitchFamily="2" charset="0"/>
            </a:endParaRPr>
          </a:p>
          <a:p>
            <a:pPr defTabSz="685800"/>
            <a:r>
              <a:rPr lang="en-US" sz="1400" dirty="0">
                <a:solidFill>
                  <a:srgbClr val="000000"/>
                </a:solidFill>
                <a:latin typeface="Calibri" panose="020F0502020204030204" pitchFamily="34" charset="0"/>
              </a:rPr>
              <a:t>Acknowledgement in dissemination products. Acknowledgements are provided to/reviewed by ANY and ALL members of the CAC, SAC, and People’s Committee </a:t>
            </a:r>
            <a:r>
              <a:rPr lang="en-US" sz="1400" i="1" dirty="0">
                <a:solidFill>
                  <a:srgbClr val="000000"/>
                </a:solidFill>
                <a:latin typeface="Calibri" panose="020F0502020204030204" pitchFamily="34" charset="0"/>
              </a:rPr>
              <a:t>(e.g., do you want to be named in dissemination products)</a:t>
            </a:r>
          </a:p>
          <a:p>
            <a:pPr defTabSz="685800"/>
            <a:endParaRPr lang="en-US" sz="1050" b="1" i="1" dirty="0">
              <a:solidFill>
                <a:prstClr val="black"/>
              </a:solidFill>
              <a:latin typeface="Helvetica" pitchFamily="2" charset="0"/>
            </a:endParaRPr>
          </a:p>
          <a:p>
            <a:pPr algn="ctr" defTabSz="685800"/>
            <a:endParaRPr lang="en-US" sz="1050" b="1" i="1" dirty="0">
              <a:solidFill>
                <a:srgbClr val="015280"/>
              </a:solidFill>
              <a:latin typeface="Helvetica" pitchFamily="2" charset="0"/>
            </a:endParaRPr>
          </a:p>
          <a:p>
            <a:pPr algn="ctr" defTabSz="685800"/>
            <a:r>
              <a:rPr lang="en-US" sz="1100" b="1" i="1" dirty="0">
                <a:solidFill>
                  <a:srgbClr val="015280"/>
                </a:solidFill>
                <a:latin typeface="Helvetica" pitchFamily="2" charset="0"/>
              </a:rPr>
              <a:t>EVIDENCE ACHIEVED BENCHMARK</a:t>
            </a:r>
          </a:p>
          <a:p>
            <a:pPr algn="ctr" defTabSz="685800"/>
            <a:endParaRPr lang="en-US" sz="700" b="1" dirty="0">
              <a:solidFill>
                <a:srgbClr val="015280"/>
              </a:solidFill>
              <a:latin typeface="Helvetica" pitchFamily="2" charset="0"/>
            </a:endParaRPr>
          </a:p>
          <a:p>
            <a:pPr marL="214313" indent="-214313" defTabSz="685800">
              <a:buFont typeface="Arial" panose="020B0604020202020204" pitchFamily="34" charset="0"/>
              <a:buChar char="•"/>
            </a:pPr>
            <a:r>
              <a:rPr lang="en-US" sz="1400" dirty="0">
                <a:solidFill>
                  <a:srgbClr val="000000"/>
                </a:solidFill>
                <a:latin typeface="Calibri" panose="020F0502020204030204" pitchFamily="34" charset="0"/>
              </a:rPr>
              <a:t>As evidenced by an acknowledgement tracking form </a:t>
            </a:r>
            <a:r>
              <a:rPr lang="en-US" sz="1400" i="1" dirty="0">
                <a:solidFill>
                  <a:srgbClr val="000000"/>
                </a:solidFill>
                <a:latin typeface="Calibri" panose="020F0502020204030204" pitchFamily="34" charset="0"/>
              </a:rPr>
              <a:t>(will be updated for each phase)</a:t>
            </a:r>
            <a:endParaRPr lang="en-US" sz="1100" i="1" dirty="0">
              <a:solidFill>
                <a:prstClr val="black"/>
              </a:solidFill>
              <a:latin typeface="Aptos" panose="02110004020202020204"/>
            </a:endParaRPr>
          </a:p>
        </p:txBody>
      </p:sp>
      <p:sp>
        <p:nvSpPr>
          <p:cNvPr id="10" name="Rectangle 9">
            <a:extLst>
              <a:ext uri="{FF2B5EF4-FFF2-40B4-BE49-F238E27FC236}">
                <a16:creationId xmlns:a16="http://schemas.microsoft.com/office/drawing/2014/main" id="{E3C59D1F-15A3-F9A0-8B3F-1CACCEA0BD85}"/>
              </a:ext>
            </a:extLst>
          </p:cNvPr>
          <p:cNvSpPr/>
          <p:nvPr/>
        </p:nvSpPr>
        <p:spPr>
          <a:xfrm>
            <a:off x="710740" y="1652224"/>
            <a:ext cx="3748696" cy="1571036"/>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1" name="Rectangle 10">
            <a:extLst>
              <a:ext uri="{FF2B5EF4-FFF2-40B4-BE49-F238E27FC236}">
                <a16:creationId xmlns:a16="http://schemas.microsoft.com/office/drawing/2014/main" id="{1914235A-B695-4F63-4744-62AE0C28D19B}"/>
              </a:ext>
            </a:extLst>
          </p:cNvPr>
          <p:cNvSpPr/>
          <p:nvPr/>
        </p:nvSpPr>
        <p:spPr>
          <a:xfrm>
            <a:off x="710742" y="1647657"/>
            <a:ext cx="7670210" cy="415274"/>
          </a:xfrm>
          <a:prstGeom prst="rect">
            <a:avLst/>
          </a:prstGeom>
          <a:solidFill>
            <a:srgbClr val="2B8A92"/>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2" name="TextBox 11">
            <a:extLst>
              <a:ext uri="{FF2B5EF4-FFF2-40B4-BE49-F238E27FC236}">
                <a16:creationId xmlns:a16="http://schemas.microsoft.com/office/drawing/2014/main" id="{84D422B7-12B4-1805-B099-CA181BE638A8}"/>
              </a:ext>
            </a:extLst>
          </p:cNvPr>
          <p:cNvSpPr txBox="1"/>
          <p:nvPr/>
        </p:nvSpPr>
        <p:spPr>
          <a:xfrm>
            <a:off x="0" y="1292230"/>
            <a:ext cx="9091694" cy="323165"/>
          </a:xfrm>
          <a:prstGeom prst="rect">
            <a:avLst/>
          </a:prstGeom>
          <a:noFill/>
        </p:spPr>
        <p:txBody>
          <a:bodyPr wrap="square" rtlCol="0">
            <a:spAutoFit/>
          </a:bodyPr>
          <a:lstStyle/>
          <a:p>
            <a:pPr algn="ctr" defTabSz="685800"/>
            <a:r>
              <a:rPr lang="en-US" sz="1500" b="1" dirty="0">
                <a:solidFill>
                  <a:srgbClr val="015280"/>
                </a:solidFill>
                <a:latin typeface="Helvetica" pitchFamily="2" charset="0"/>
              </a:rPr>
              <a:t>Pillar 1: Strengthened Partnerships</a:t>
            </a:r>
          </a:p>
        </p:txBody>
      </p:sp>
      <p:sp>
        <p:nvSpPr>
          <p:cNvPr id="13" name="TextBox 12">
            <a:extLst>
              <a:ext uri="{FF2B5EF4-FFF2-40B4-BE49-F238E27FC236}">
                <a16:creationId xmlns:a16="http://schemas.microsoft.com/office/drawing/2014/main" id="{442B821E-0E01-E226-7338-851CF67603AC}"/>
              </a:ext>
            </a:extLst>
          </p:cNvPr>
          <p:cNvSpPr txBox="1"/>
          <p:nvPr/>
        </p:nvSpPr>
        <p:spPr>
          <a:xfrm>
            <a:off x="1017270" y="1693598"/>
            <a:ext cx="7363681" cy="369332"/>
          </a:xfrm>
          <a:prstGeom prst="rect">
            <a:avLst/>
          </a:prstGeom>
          <a:noFill/>
        </p:spPr>
        <p:txBody>
          <a:bodyPr wrap="square" rtlCol="0">
            <a:spAutoFit/>
          </a:bodyPr>
          <a:lstStyle/>
          <a:p>
            <a:pPr algn="ctr" defTabSz="685800"/>
            <a:r>
              <a:rPr lang="en-US" b="1" spc="225" dirty="0">
                <a:solidFill>
                  <a:prstClr val="white"/>
                </a:solidFill>
                <a:latin typeface="Helvetica" pitchFamily="2" charset="0"/>
              </a:rPr>
              <a:t>ACKNOWLEDGMENT, VISIBILITY, RECOGNITION</a:t>
            </a:r>
            <a:endParaRPr lang="en-US" spc="225" dirty="0">
              <a:solidFill>
                <a:prstClr val="black"/>
              </a:solidFill>
              <a:latin typeface="Helvetica" pitchFamily="2" charset="0"/>
            </a:endParaRPr>
          </a:p>
        </p:txBody>
      </p:sp>
      <p:pic>
        <p:nvPicPr>
          <p:cNvPr id="15" name="Picture 14" descr="A green and black puzzle piece&#10;&#10;Description automatically generated">
            <a:extLst>
              <a:ext uri="{FF2B5EF4-FFF2-40B4-BE49-F238E27FC236}">
                <a16:creationId xmlns:a16="http://schemas.microsoft.com/office/drawing/2014/main" id="{F912FB7F-F69A-BF2A-037D-B2BB407F58F6}"/>
              </a:ext>
            </a:extLst>
          </p:cNvPr>
          <p:cNvPicPr>
            <a:picLocks noChangeAspect="1"/>
          </p:cNvPicPr>
          <p:nvPr/>
        </p:nvPicPr>
        <p:blipFill>
          <a:blip r:embed="rId2"/>
          <a:stretch>
            <a:fillRect/>
          </a:stretch>
        </p:blipFill>
        <p:spPr>
          <a:xfrm>
            <a:off x="470260" y="1316781"/>
            <a:ext cx="855620" cy="6707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9879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1820A83-E0F5-0166-AD71-0F97504F8195}"/>
              </a:ext>
            </a:extLst>
          </p:cNvPr>
          <p:cNvSpPr/>
          <p:nvPr/>
        </p:nvSpPr>
        <p:spPr>
          <a:xfrm flipV="1">
            <a:off x="4651178" y="2035489"/>
            <a:ext cx="3725100" cy="879272"/>
          </a:xfrm>
          <a:prstGeom prst="rect">
            <a:avLst/>
          </a:prstGeom>
          <a:solidFill>
            <a:srgbClr val="A8D5A4">
              <a:alpha val="202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lgn="ctr" defTabSz="685800">
              <a:buFont typeface="Arial" panose="020B0604020202020204" pitchFamily="34" charset="0"/>
              <a:buChar char="•"/>
            </a:pPr>
            <a:endParaRPr lang="en-US" sz="135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29C9891E-2272-C9D3-C688-53971BE7435C}"/>
              </a:ext>
            </a:extLst>
          </p:cNvPr>
          <p:cNvSpPr/>
          <p:nvPr/>
        </p:nvSpPr>
        <p:spPr>
          <a:xfrm flipV="1">
            <a:off x="716208" y="2035489"/>
            <a:ext cx="3719633" cy="1588044"/>
          </a:xfrm>
          <a:prstGeom prst="rect">
            <a:avLst/>
          </a:prstGeom>
          <a:solidFill>
            <a:srgbClr val="A8D5A4">
              <a:alpha val="202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lgn="ctr" defTabSz="685800">
              <a:buFont typeface="Arial" panose="020B0604020202020204" pitchFamily="34" charset="0"/>
              <a:buChar char="•"/>
            </a:pPr>
            <a:endParaRPr lang="en-US" sz="1350" dirty="0">
              <a:solidFill>
                <a:prstClr val="white"/>
              </a:solidFill>
              <a:latin typeface="Aptos" panose="02110004020202020204"/>
            </a:endParaRPr>
          </a:p>
        </p:txBody>
      </p:sp>
      <p:sp>
        <p:nvSpPr>
          <p:cNvPr id="12" name="Rectangle 11">
            <a:extLst>
              <a:ext uri="{FF2B5EF4-FFF2-40B4-BE49-F238E27FC236}">
                <a16:creationId xmlns:a16="http://schemas.microsoft.com/office/drawing/2014/main" id="{E5EE1745-13EE-ED87-3513-47F426346B60}"/>
              </a:ext>
            </a:extLst>
          </p:cNvPr>
          <p:cNvSpPr/>
          <p:nvPr/>
        </p:nvSpPr>
        <p:spPr>
          <a:xfrm>
            <a:off x="4663565" y="1693598"/>
            <a:ext cx="3717386" cy="1209621"/>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31" name="Rectangle 30">
            <a:extLst>
              <a:ext uri="{FF2B5EF4-FFF2-40B4-BE49-F238E27FC236}">
                <a16:creationId xmlns:a16="http://schemas.microsoft.com/office/drawing/2014/main" id="{7BC4DD8E-9C25-EEA1-498A-106E6027A8B8}"/>
              </a:ext>
            </a:extLst>
          </p:cNvPr>
          <p:cNvSpPr/>
          <p:nvPr/>
        </p:nvSpPr>
        <p:spPr>
          <a:xfrm>
            <a:off x="710741" y="1693598"/>
            <a:ext cx="3725100" cy="1929935"/>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6" name="TextBox 5">
            <a:extLst>
              <a:ext uri="{FF2B5EF4-FFF2-40B4-BE49-F238E27FC236}">
                <a16:creationId xmlns:a16="http://schemas.microsoft.com/office/drawing/2014/main" id="{8DE69D0B-45D7-7E10-306E-DEC33116BC75}"/>
              </a:ext>
            </a:extLst>
          </p:cNvPr>
          <p:cNvSpPr txBox="1"/>
          <p:nvPr/>
        </p:nvSpPr>
        <p:spPr>
          <a:xfrm>
            <a:off x="931545" y="1975563"/>
            <a:ext cx="3383280" cy="3329694"/>
          </a:xfrm>
          <a:prstGeom prst="rect">
            <a:avLst/>
          </a:prstGeom>
          <a:noFill/>
        </p:spPr>
        <p:txBody>
          <a:bodyPr wrap="square" rtlCol="0">
            <a:spAutoFit/>
          </a:bodyPr>
          <a:lstStyle/>
          <a:p>
            <a:pPr algn="ctr" defTabSz="685800"/>
            <a:endParaRPr lang="en-US" sz="1050" b="1" dirty="0">
              <a:solidFill>
                <a:prstClr val="black"/>
              </a:solidFill>
              <a:latin typeface="Helvetica" pitchFamily="2" charset="0"/>
            </a:endParaRPr>
          </a:p>
          <a:p>
            <a:pPr algn="ctr" defTabSz="685800"/>
            <a:r>
              <a:rPr lang="en-US" sz="1400" b="1" dirty="0">
                <a:solidFill>
                  <a:srgbClr val="015280"/>
                </a:solidFill>
                <a:latin typeface="Helvetica" pitchFamily="2" charset="0"/>
              </a:rPr>
              <a:t>BENCHMARK 1</a:t>
            </a:r>
          </a:p>
          <a:p>
            <a:pPr defTabSz="685800"/>
            <a:endParaRPr lang="en-US" sz="700" b="1" dirty="0">
              <a:solidFill>
                <a:srgbClr val="015280"/>
              </a:solidFill>
              <a:latin typeface="Helvetica" pitchFamily="2" charset="0"/>
            </a:endParaRPr>
          </a:p>
          <a:p>
            <a:pPr defTabSz="685800">
              <a:lnSpc>
                <a:spcPct val="107000"/>
              </a:lnSpc>
              <a:spcAft>
                <a:spcPts val="600"/>
              </a:spcAft>
            </a:pPr>
            <a:r>
              <a:rPr lang="en-US" sz="14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Develop a sustainability plan beyond the </a:t>
            </a:r>
            <a:br>
              <a:rPr lang="en-US" sz="14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n-US" sz="14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5-year period</a:t>
            </a:r>
          </a:p>
          <a:p>
            <a:pPr defTabSz="685800">
              <a:lnSpc>
                <a:spcPct val="107000"/>
              </a:lnSpc>
              <a:spcAft>
                <a:spcPts val="600"/>
              </a:spcAft>
            </a:pPr>
            <a:r>
              <a:rPr lang="en-US" sz="14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Collaboratively developed Community Outreach plan including branded one pager</a:t>
            </a:r>
          </a:p>
          <a:p>
            <a:pPr defTabSz="685800">
              <a:lnSpc>
                <a:spcPct val="107000"/>
              </a:lnSpc>
              <a:spcAft>
                <a:spcPts val="600"/>
              </a:spcAft>
            </a:pPr>
            <a:endParaRPr lang="en-US" sz="1050" b="1" i="1" dirty="0">
              <a:solidFill>
                <a:srgbClr val="015280"/>
              </a:solidFill>
              <a:latin typeface="Helvetica" pitchFamily="2" charset="0"/>
            </a:endParaRPr>
          </a:p>
          <a:p>
            <a:pPr algn="ctr" defTabSz="685800"/>
            <a:r>
              <a:rPr lang="en-US" sz="1200" b="1" i="1" dirty="0">
                <a:solidFill>
                  <a:srgbClr val="015280"/>
                </a:solidFill>
                <a:latin typeface="Helvetica" pitchFamily="2" charset="0"/>
              </a:rPr>
              <a:t>EVIDENCE ACHIEVED BENCHMARK</a:t>
            </a:r>
          </a:p>
          <a:p>
            <a:pPr algn="ctr" defTabSz="685800"/>
            <a:endParaRPr lang="en-US" sz="800" b="1" dirty="0">
              <a:solidFill>
                <a:srgbClr val="015280"/>
              </a:solidFill>
              <a:latin typeface="Helvetica" pitchFamily="2" charset="0"/>
            </a:endParaRPr>
          </a:p>
          <a:p>
            <a:pPr marL="214313" indent="-214313" defTabSz="685800">
              <a:lnSpc>
                <a:spcPct val="107000"/>
              </a:lnSpc>
              <a:spcAft>
                <a:spcPts val="600"/>
              </a:spcAft>
              <a:buFont typeface="Arial" panose="020B0604020202020204" pitchFamily="34" charset="0"/>
              <a:buChar char="•"/>
            </a:pPr>
            <a:r>
              <a:rPr lang="en-US" sz="16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As evidenced by Draft of the sustainability plan</a:t>
            </a:r>
          </a:p>
          <a:p>
            <a:pPr marL="214313" indent="-214313" defTabSz="685800">
              <a:lnSpc>
                <a:spcPct val="107000"/>
              </a:lnSpc>
              <a:spcAft>
                <a:spcPts val="600"/>
              </a:spcAft>
              <a:buFont typeface="Arial" panose="020B0604020202020204" pitchFamily="34" charset="0"/>
              <a:buChar char="•"/>
            </a:pPr>
            <a:r>
              <a:rPr lang="en-US" sz="16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As evidenced by Approved plan and one-pager uploaded to Teams</a:t>
            </a:r>
          </a:p>
        </p:txBody>
      </p:sp>
      <p:sp>
        <p:nvSpPr>
          <p:cNvPr id="5" name="TextBox 4">
            <a:extLst>
              <a:ext uri="{FF2B5EF4-FFF2-40B4-BE49-F238E27FC236}">
                <a16:creationId xmlns:a16="http://schemas.microsoft.com/office/drawing/2014/main" id="{4AE515CE-0A33-4E6E-E1C7-74B4817FB97A}"/>
              </a:ext>
            </a:extLst>
          </p:cNvPr>
          <p:cNvSpPr txBox="1"/>
          <p:nvPr/>
        </p:nvSpPr>
        <p:spPr>
          <a:xfrm>
            <a:off x="5069205" y="1975563"/>
            <a:ext cx="3034665" cy="3480505"/>
          </a:xfrm>
          <a:prstGeom prst="rect">
            <a:avLst/>
          </a:prstGeom>
          <a:noFill/>
        </p:spPr>
        <p:txBody>
          <a:bodyPr wrap="square" rtlCol="0">
            <a:spAutoFit/>
          </a:bodyPr>
          <a:lstStyle/>
          <a:p>
            <a:pPr algn="ctr" defTabSz="685800"/>
            <a:endParaRPr lang="en-US" sz="1050" b="1" dirty="0">
              <a:solidFill>
                <a:prstClr val="black"/>
              </a:solidFill>
              <a:latin typeface="Helvetica" pitchFamily="2" charset="0"/>
            </a:endParaRPr>
          </a:p>
          <a:p>
            <a:pPr algn="ctr" defTabSz="685800"/>
            <a:r>
              <a:rPr lang="en-US" sz="1350" b="1" dirty="0">
                <a:solidFill>
                  <a:srgbClr val="015280"/>
                </a:solidFill>
                <a:latin typeface="Helvetica" pitchFamily="2" charset="0"/>
              </a:rPr>
              <a:t>BENCHMARK 2</a:t>
            </a:r>
          </a:p>
          <a:p>
            <a:pPr defTabSz="685800"/>
            <a:r>
              <a:rPr lang="en-US" sz="1350" dirty="0">
                <a:solidFill>
                  <a:srgbClr val="000000"/>
                </a:solidFill>
                <a:latin typeface="Calibri" panose="020F0502020204030204" pitchFamily="34" charset="0"/>
              </a:rPr>
              <a:t>Commitments to the sustainability plan</a:t>
            </a:r>
          </a:p>
          <a:p>
            <a:pPr defTabSz="685800"/>
            <a:endParaRPr lang="en-US" sz="800" b="1" i="1" dirty="0">
              <a:solidFill>
                <a:prstClr val="black"/>
              </a:solidFill>
              <a:latin typeface="Helvetica" pitchFamily="2" charset="0"/>
            </a:endParaRPr>
          </a:p>
          <a:p>
            <a:pPr algn="ctr" defTabSz="685800"/>
            <a:endParaRPr lang="en-US" sz="800" b="1" i="1" dirty="0">
              <a:solidFill>
                <a:srgbClr val="015280"/>
              </a:solidFill>
              <a:latin typeface="Helvetica" pitchFamily="2" charset="0"/>
            </a:endParaRPr>
          </a:p>
          <a:p>
            <a:pPr defTabSz="685800"/>
            <a:endParaRPr lang="en-US" sz="600" b="1" dirty="0">
              <a:solidFill>
                <a:srgbClr val="015280"/>
              </a:solidFill>
              <a:latin typeface="Helvetica" pitchFamily="2" charset="0"/>
            </a:endParaRPr>
          </a:p>
          <a:p>
            <a:pPr defTabSz="685800"/>
            <a:endParaRPr lang="en-US" sz="1350" dirty="0">
              <a:solidFill>
                <a:srgbClr val="000000"/>
              </a:solidFill>
              <a:latin typeface="Calibri" panose="020F0502020204030204" pitchFamily="34" charset="0"/>
            </a:endParaRPr>
          </a:p>
          <a:p>
            <a:pPr algn="ctr" defTabSz="685800"/>
            <a:r>
              <a:rPr lang="en-US" sz="1100" b="1" i="1" dirty="0">
                <a:solidFill>
                  <a:srgbClr val="015280"/>
                </a:solidFill>
                <a:latin typeface="Helvetica" pitchFamily="2" charset="0"/>
              </a:rPr>
              <a:t>EVIDENCE ACHIEVED BENCHMARK</a:t>
            </a:r>
          </a:p>
          <a:p>
            <a:pPr algn="ctr" defTabSz="685800"/>
            <a:endParaRPr lang="en-US" sz="700" b="1" dirty="0">
              <a:solidFill>
                <a:srgbClr val="015280"/>
              </a:solidFill>
              <a:latin typeface="Helvetica" pitchFamily="2" charset="0"/>
            </a:endParaRPr>
          </a:p>
          <a:p>
            <a:pPr marL="214313" indent="-214313" defTabSz="685800">
              <a:lnSpc>
                <a:spcPct val="107000"/>
              </a:lnSpc>
              <a:spcAft>
                <a:spcPts val="600"/>
              </a:spcAft>
              <a:buFont typeface="Arial" panose="020B0604020202020204" pitchFamily="34" charset="0"/>
              <a:buChar char="•"/>
            </a:pPr>
            <a:r>
              <a:rPr lang="en-US" sz="14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As evidenced by Draft of the outreach plan</a:t>
            </a:r>
          </a:p>
          <a:p>
            <a:pPr marL="214313" indent="-214313" defTabSz="685800">
              <a:lnSpc>
                <a:spcPct val="107000"/>
              </a:lnSpc>
              <a:spcAft>
                <a:spcPts val="600"/>
              </a:spcAft>
              <a:buFont typeface="Arial" panose="020B0604020202020204" pitchFamily="34" charset="0"/>
              <a:buChar char="•"/>
            </a:pPr>
            <a:r>
              <a:rPr lang="en-US" sz="14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As evidenced by Approved plan and one-pager uploaded to Teams</a:t>
            </a:r>
          </a:p>
          <a:p>
            <a:pPr marL="214313" indent="-214313" defTabSz="685800">
              <a:lnSpc>
                <a:spcPct val="107000"/>
              </a:lnSpc>
              <a:spcAft>
                <a:spcPts val="600"/>
              </a:spcAft>
              <a:buFont typeface="Arial" panose="020B0604020202020204" pitchFamily="34" charset="0"/>
              <a:buChar char="•"/>
            </a:pPr>
            <a:r>
              <a:rPr lang="en-US" sz="14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As evidenced by a plan that Council members and People’s Committee list their names and the organizations that they represent</a:t>
            </a:r>
          </a:p>
        </p:txBody>
      </p:sp>
      <p:sp>
        <p:nvSpPr>
          <p:cNvPr id="7" name="Rectangle 6">
            <a:extLst>
              <a:ext uri="{FF2B5EF4-FFF2-40B4-BE49-F238E27FC236}">
                <a16:creationId xmlns:a16="http://schemas.microsoft.com/office/drawing/2014/main" id="{7281DBF4-3EF5-3EC2-B84B-31E47F2DCDDD}"/>
              </a:ext>
            </a:extLst>
          </p:cNvPr>
          <p:cNvSpPr/>
          <p:nvPr/>
        </p:nvSpPr>
        <p:spPr>
          <a:xfrm>
            <a:off x="710742" y="1647657"/>
            <a:ext cx="7670210" cy="415274"/>
          </a:xfrm>
          <a:prstGeom prst="rect">
            <a:avLst/>
          </a:prstGeom>
          <a:solidFill>
            <a:srgbClr val="2B8A92"/>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0" name="TextBox 9">
            <a:extLst>
              <a:ext uri="{FF2B5EF4-FFF2-40B4-BE49-F238E27FC236}">
                <a16:creationId xmlns:a16="http://schemas.microsoft.com/office/drawing/2014/main" id="{4930D32F-2A38-AFAA-A3BB-2319D40865BE}"/>
              </a:ext>
            </a:extLst>
          </p:cNvPr>
          <p:cNvSpPr txBox="1"/>
          <p:nvPr/>
        </p:nvSpPr>
        <p:spPr>
          <a:xfrm>
            <a:off x="710741" y="1693598"/>
            <a:ext cx="7670210" cy="369332"/>
          </a:xfrm>
          <a:prstGeom prst="rect">
            <a:avLst/>
          </a:prstGeom>
          <a:noFill/>
        </p:spPr>
        <p:txBody>
          <a:bodyPr wrap="square" rtlCol="0">
            <a:spAutoFit/>
          </a:bodyPr>
          <a:lstStyle/>
          <a:p>
            <a:pPr algn="ctr" defTabSz="685800"/>
            <a:r>
              <a:rPr lang="en-US" b="1" spc="225" dirty="0">
                <a:solidFill>
                  <a:prstClr val="white"/>
                </a:solidFill>
                <a:latin typeface="Helvetica" pitchFamily="2" charset="0"/>
              </a:rPr>
              <a:t>SUSTAINED RELATIONSHIPS</a:t>
            </a:r>
            <a:endParaRPr lang="en-US" spc="225" dirty="0">
              <a:solidFill>
                <a:prstClr val="black"/>
              </a:solidFill>
              <a:latin typeface="Helvetica" pitchFamily="2" charset="0"/>
            </a:endParaRPr>
          </a:p>
        </p:txBody>
      </p:sp>
      <p:sp>
        <p:nvSpPr>
          <p:cNvPr id="11" name="TextBox 10">
            <a:extLst>
              <a:ext uri="{FF2B5EF4-FFF2-40B4-BE49-F238E27FC236}">
                <a16:creationId xmlns:a16="http://schemas.microsoft.com/office/drawing/2014/main" id="{76AED02F-05A6-5133-4D8D-C124D0EF23D5}"/>
              </a:ext>
            </a:extLst>
          </p:cNvPr>
          <p:cNvSpPr txBox="1"/>
          <p:nvPr/>
        </p:nvSpPr>
        <p:spPr>
          <a:xfrm>
            <a:off x="-324203" y="1290527"/>
            <a:ext cx="9017399" cy="338554"/>
          </a:xfrm>
          <a:prstGeom prst="rect">
            <a:avLst/>
          </a:prstGeom>
          <a:noFill/>
        </p:spPr>
        <p:txBody>
          <a:bodyPr wrap="square" rtlCol="0">
            <a:spAutoFit/>
          </a:bodyPr>
          <a:lstStyle/>
          <a:p>
            <a:pPr algn="ctr" defTabSz="685800"/>
            <a:r>
              <a:rPr lang="en-US" sz="1600" b="1" dirty="0">
                <a:solidFill>
                  <a:srgbClr val="015280"/>
                </a:solidFill>
                <a:latin typeface="Helvetica" pitchFamily="2" charset="0"/>
              </a:rPr>
              <a:t>Pillar 1: Strengthened Partnerships</a:t>
            </a:r>
          </a:p>
        </p:txBody>
      </p:sp>
      <p:pic>
        <p:nvPicPr>
          <p:cNvPr id="13" name="Picture 12" descr="A green and black puzzle piece&#10;&#10;Description automatically generated">
            <a:extLst>
              <a:ext uri="{FF2B5EF4-FFF2-40B4-BE49-F238E27FC236}">
                <a16:creationId xmlns:a16="http://schemas.microsoft.com/office/drawing/2014/main" id="{04906560-4886-A415-8AEE-79AACFE3FB64}"/>
              </a:ext>
            </a:extLst>
          </p:cNvPr>
          <p:cNvPicPr>
            <a:picLocks noChangeAspect="1"/>
          </p:cNvPicPr>
          <p:nvPr/>
        </p:nvPicPr>
        <p:blipFill>
          <a:blip r:embed="rId2"/>
          <a:stretch>
            <a:fillRect/>
          </a:stretch>
        </p:blipFill>
        <p:spPr>
          <a:xfrm>
            <a:off x="450804" y="1312288"/>
            <a:ext cx="855620" cy="6707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9239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75EF98E-DFA0-6504-5A37-86C3E2CAA71C}"/>
              </a:ext>
            </a:extLst>
          </p:cNvPr>
          <p:cNvSpPr/>
          <p:nvPr/>
        </p:nvSpPr>
        <p:spPr>
          <a:xfrm flipV="1">
            <a:off x="5294954" y="1959837"/>
            <a:ext cx="3075003" cy="749073"/>
          </a:xfrm>
          <a:prstGeom prst="rect">
            <a:avLst/>
          </a:prstGeom>
          <a:solidFill>
            <a:srgbClr val="A8D5A4">
              <a:alpha val="202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lgn="ctr" defTabSz="685800">
              <a:buFont typeface="Arial" panose="020B0604020202020204" pitchFamily="34" charset="0"/>
              <a:buChar char="•"/>
            </a:pPr>
            <a:endParaRPr lang="en-US" sz="135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9252598E-3DA8-BFB4-9117-E315A04B3871}"/>
              </a:ext>
            </a:extLst>
          </p:cNvPr>
          <p:cNvSpPr/>
          <p:nvPr/>
        </p:nvSpPr>
        <p:spPr>
          <a:xfrm flipV="1">
            <a:off x="705455" y="1960060"/>
            <a:ext cx="4449905" cy="2114736"/>
          </a:xfrm>
          <a:prstGeom prst="rect">
            <a:avLst/>
          </a:prstGeom>
          <a:solidFill>
            <a:srgbClr val="A8D5A4">
              <a:alpha val="202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lgn="ctr" defTabSz="685800">
              <a:buFont typeface="Arial" panose="020B0604020202020204" pitchFamily="34" charset="0"/>
              <a:buChar char="•"/>
            </a:pPr>
            <a:endParaRPr lang="en-US" sz="1350" dirty="0">
              <a:solidFill>
                <a:prstClr val="white"/>
              </a:solidFill>
              <a:latin typeface="Aptos" panose="02110004020202020204"/>
            </a:endParaRPr>
          </a:p>
        </p:txBody>
      </p:sp>
      <p:sp>
        <p:nvSpPr>
          <p:cNvPr id="31" name="Rectangle 30">
            <a:extLst>
              <a:ext uri="{FF2B5EF4-FFF2-40B4-BE49-F238E27FC236}">
                <a16:creationId xmlns:a16="http://schemas.microsoft.com/office/drawing/2014/main" id="{7BC4DD8E-9C25-EEA1-498A-106E6027A8B8}"/>
              </a:ext>
            </a:extLst>
          </p:cNvPr>
          <p:cNvSpPr/>
          <p:nvPr/>
        </p:nvSpPr>
        <p:spPr>
          <a:xfrm>
            <a:off x="5300663" y="1896853"/>
            <a:ext cx="3069294" cy="812057"/>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6" name="TextBox 5">
            <a:extLst>
              <a:ext uri="{FF2B5EF4-FFF2-40B4-BE49-F238E27FC236}">
                <a16:creationId xmlns:a16="http://schemas.microsoft.com/office/drawing/2014/main" id="{8DE69D0B-45D7-7E10-306E-DEC33116BC75}"/>
              </a:ext>
            </a:extLst>
          </p:cNvPr>
          <p:cNvSpPr txBox="1"/>
          <p:nvPr/>
        </p:nvSpPr>
        <p:spPr>
          <a:xfrm>
            <a:off x="753874" y="1798254"/>
            <a:ext cx="4315496" cy="5282600"/>
          </a:xfrm>
          <a:prstGeom prst="rect">
            <a:avLst/>
          </a:prstGeom>
          <a:noFill/>
        </p:spPr>
        <p:txBody>
          <a:bodyPr wrap="square" rtlCol="0">
            <a:spAutoFit/>
          </a:bodyPr>
          <a:lstStyle/>
          <a:p>
            <a:pPr algn="ctr" defTabSz="685800"/>
            <a:endParaRPr lang="en-US" sz="1050" b="1" dirty="0">
              <a:solidFill>
                <a:prstClr val="black"/>
              </a:solidFill>
              <a:latin typeface="Helvetica" pitchFamily="2" charset="0"/>
            </a:endParaRPr>
          </a:p>
          <a:p>
            <a:pPr algn="ctr" defTabSz="685800"/>
            <a:r>
              <a:rPr lang="en-US" sz="1350" b="1" dirty="0">
                <a:solidFill>
                  <a:srgbClr val="015280"/>
                </a:solidFill>
                <a:latin typeface="Helvetica" pitchFamily="2" charset="0"/>
              </a:rPr>
              <a:t>BENCHMARK 1</a:t>
            </a:r>
          </a:p>
          <a:p>
            <a:pPr defTabSz="685800"/>
            <a:endParaRPr lang="en-US" sz="600" b="1" dirty="0">
              <a:solidFill>
                <a:srgbClr val="015280"/>
              </a:solidFill>
              <a:latin typeface="Helvetica" pitchFamily="2" charset="0"/>
            </a:endParaRPr>
          </a:p>
          <a:p>
            <a:pPr defTabSz="685800">
              <a:spcAft>
                <a:spcPts val="600"/>
              </a:spcAft>
            </a:pPr>
            <a:r>
              <a:rPr lang="en-US" sz="1400" b="1" dirty="0">
                <a:solidFill>
                  <a:srgbClr val="000000"/>
                </a:solidFill>
                <a:latin typeface="Calibri" panose="020F0502020204030204" pitchFamily="34" charset="0"/>
              </a:rPr>
              <a:t>Community </a:t>
            </a:r>
            <a:r>
              <a:rPr lang="en-US" sz="1400" dirty="0">
                <a:solidFill>
                  <a:srgbClr val="000000"/>
                </a:solidFill>
                <a:latin typeface="Calibri" panose="020F0502020204030204" pitchFamily="34" charset="0"/>
              </a:rPr>
              <a:t>- Mutual problem definition and establishing system boundaries for study population (i.e. what is the community priority for improved health – e.g., adequate mental health care; chronic illness management; retention in primary care, etc.)</a:t>
            </a:r>
          </a:p>
          <a:p>
            <a:pPr algn="ctr" defTabSz="685800"/>
            <a:endParaRPr lang="en-US" sz="700" b="1" dirty="0">
              <a:solidFill>
                <a:srgbClr val="015280"/>
              </a:solidFill>
              <a:latin typeface="Helvetica" pitchFamily="2" charset="0"/>
            </a:endParaRPr>
          </a:p>
          <a:p>
            <a:pPr defTabSz="685800">
              <a:spcAft>
                <a:spcPts val="600"/>
              </a:spcAft>
            </a:pPr>
            <a:r>
              <a:rPr lang="en-US" sz="1400" b="1" dirty="0">
                <a:solidFill>
                  <a:srgbClr val="000000"/>
                </a:solidFill>
                <a:latin typeface="Calibri" panose="020F0502020204030204" pitchFamily="34" charset="0"/>
              </a:rPr>
              <a:t>Healthcare system</a:t>
            </a:r>
            <a:r>
              <a:rPr lang="en-US" sz="1400" dirty="0">
                <a:solidFill>
                  <a:srgbClr val="000000"/>
                </a:solidFill>
                <a:latin typeface="Calibri" panose="020F0502020204030204" pitchFamily="34" charset="0"/>
              </a:rPr>
              <a:t> - Mutual problem definition and establishing system boundaries for study sites (in essence what is the study sites priority for improved health – e.g., adequate mental health care; chronic illness management; retention in primary care, etc.) </a:t>
            </a:r>
          </a:p>
          <a:p>
            <a:pPr algn="ctr" defTabSz="685800"/>
            <a:endParaRPr lang="en-US" sz="1050" b="1" i="1" dirty="0">
              <a:solidFill>
                <a:srgbClr val="015280"/>
              </a:solidFill>
              <a:latin typeface="Helvetica" pitchFamily="2" charset="0"/>
            </a:endParaRPr>
          </a:p>
          <a:p>
            <a:pPr algn="ctr" defTabSz="685800"/>
            <a:r>
              <a:rPr lang="en-US" sz="1400" b="1" i="1" dirty="0">
                <a:solidFill>
                  <a:srgbClr val="015280"/>
                </a:solidFill>
                <a:latin typeface="Helvetica" pitchFamily="2" charset="0"/>
              </a:rPr>
              <a:t>EVIDENCE ACHIEVED BENCHMARK</a:t>
            </a:r>
          </a:p>
          <a:p>
            <a:pPr algn="ctr" defTabSz="685800"/>
            <a:endParaRPr lang="en-US" sz="900" b="1" dirty="0">
              <a:solidFill>
                <a:srgbClr val="015280"/>
              </a:solidFill>
              <a:latin typeface="Helvetica" pitchFamily="2" charset="0"/>
            </a:endParaRPr>
          </a:p>
          <a:p>
            <a:pPr marL="171450" indent="-171450" defTabSz="685800">
              <a:spcAft>
                <a:spcPts val="600"/>
              </a:spcAft>
              <a:buFont typeface="Arial" panose="020B0604020202020204" pitchFamily="34" charset="0"/>
              <a:buChar char="•"/>
            </a:pPr>
            <a:r>
              <a:rPr lang="en-US" sz="1400" dirty="0">
                <a:solidFill>
                  <a:srgbClr val="000000"/>
                </a:solidFill>
                <a:latin typeface="Calibri" panose="020F0502020204030204" pitchFamily="34" charset="0"/>
              </a:rPr>
              <a:t>As evidenced by: Mutually defined goals demonstrated in a problem statement and systems map for study population</a:t>
            </a:r>
            <a:endParaRPr lang="en-US" sz="1400" dirty="0">
              <a:solidFill>
                <a:prstClr val="black"/>
              </a:solidFill>
              <a:latin typeface="Aptos" panose="02110004020202020204"/>
            </a:endParaRPr>
          </a:p>
          <a:p>
            <a:pPr marL="171450" indent="-171450" defTabSz="685800">
              <a:spcAft>
                <a:spcPts val="600"/>
              </a:spcAft>
              <a:buFont typeface="Arial" panose="020B0604020202020204" pitchFamily="34" charset="0"/>
              <a:buChar char="•"/>
            </a:pPr>
            <a:r>
              <a:rPr lang="en-US" sz="1400" dirty="0">
                <a:solidFill>
                  <a:srgbClr val="000000"/>
                </a:solidFill>
                <a:latin typeface="Calibri" panose="020F0502020204030204" pitchFamily="34" charset="0"/>
              </a:rPr>
              <a:t>As evidenced by: Mutually defined goals demonstrated in a problem statement and systems map for healthcare partners</a:t>
            </a:r>
            <a:endParaRPr lang="en-US" sz="1400" dirty="0">
              <a:solidFill>
                <a:prstClr val="black"/>
              </a:solidFill>
              <a:latin typeface="Aptos" panose="02110004020202020204"/>
            </a:endParaRPr>
          </a:p>
          <a:p>
            <a:pPr defTabSz="685800">
              <a:lnSpc>
                <a:spcPct val="107000"/>
              </a:lnSpc>
              <a:spcAft>
                <a:spcPts val="600"/>
              </a:spcAft>
            </a:pPr>
            <a:endParaRPr lang="en-US" sz="12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AE515CE-0A33-4E6E-E1C7-74B4817FB97A}"/>
              </a:ext>
            </a:extLst>
          </p:cNvPr>
          <p:cNvSpPr txBox="1"/>
          <p:nvPr/>
        </p:nvSpPr>
        <p:spPr>
          <a:xfrm>
            <a:off x="5406295" y="1854815"/>
            <a:ext cx="2858030" cy="1769715"/>
          </a:xfrm>
          <a:prstGeom prst="rect">
            <a:avLst/>
          </a:prstGeom>
          <a:noFill/>
        </p:spPr>
        <p:txBody>
          <a:bodyPr wrap="square" rtlCol="0">
            <a:spAutoFit/>
          </a:bodyPr>
          <a:lstStyle/>
          <a:p>
            <a:pPr algn="ctr" defTabSz="685800"/>
            <a:endParaRPr lang="en-US" sz="1050" b="1" dirty="0">
              <a:solidFill>
                <a:prstClr val="black"/>
              </a:solidFill>
              <a:latin typeface="Helvetica" pitchFamily="2" charset="0"/>
            </a:endParaRPr>
          </a:p>
          <a:p>
            <a:pPr algn="ctr" defTabSz="685800"/>
            <a:r>
              <a:rPr lang="en-US" sz="1350" b="1" dirty="0">
                <a:solidFill>
                  <a:srgbClr val="015280"/>
                </a:solidFill>
                <a:latin typeface="Helvetica" pitchFamily="2" charset="0"/>
              </a:rPr>
              <a:t>BENCHMARK 2</a:t>
            </a:r>
          </a:p>
          <a:p>
            <a:pPr defTabSz="685800"/>
            <a:endParaRPr lang="en-US" sz="600" b="1" dirty="0">
              <a:solidFill>
                <a:srgbClr val="015280"/>
              </a:solidFill>
              <a:latin typeface="Helvetica" pitchFamily="2" charset="0"/>
            </a:endParaRPr>
          </a:p>
          <a:p>
            <a:pPr defTabSz="685800"/>
            <a:r>
              <a:rPr lang="en-US" sz="1350" dirty="0">
                <a:solidFill>
                  <a:srgbClr val="000000"/>
                </a:solidFill>
                <a:latin typeface="Calibri" panose="020F0502020204030204" pitchFamily="34" charset="0"/>
              </a:rPr>
              <a:t>Consistent attendance at the GMBs</a:t>
            </a:r>
            <a:endParaRPr lang="en-US" sz="1050" b="1" i="1" dirty="0">
              <a:solidFill>
                <a:prstClr val="black"/>
              </a:solidFill>
              <a:latin typeface="Helvetica" pitchFamily="2" charset="0"/>
            </a:endParaRPr>
          </a:p>
          <a:p>
            <a:pPr algn="ctr" defTabSz="685800"/>
            <a:endParaRPr lang="en-US" sz="1050" b="1" i="1" dirty="0">
              <a:solidFill>
                <a:srgbClr val="015280"/>
              </a:solidFill>
              <a:latin typeface="Helvetica" pitchFamily="2" charset="0"/>
            </a:endParaRPr>
          </a:p>
          <a:p>
            <a:pPr algn="ctr" defTabSz="685800"/>
            <a:endParaRPr lang="en-US" sz="1050" b="1" i="1" dirty="0">
              <a:solidFill>
                <a:srgbClr val="015280"/>
              </a:solidFill>
              <a:latin typeface="Helvetica" pitchFamily="2" charset="0"/>
            </a:endParaRPr>
          </a:p>
          <a:p>
            <a:pPr algn="ctr" defTabSz="685800"/>
            <a:r>
              <a:rPr lang="en-US" sz="1050" b="1" i="1" dirty="0">
                <a:solidFill>
                  <a:srgbClr val="015280"/>
                </a:solidFill>
                <a:latin typeface="Helvetica" pitchFamily="2" charset="0"/>
              </a:rPr>
              <a:t>EVIDENCE ACHIEVED BENCHMARK</a:t>
            </a:r>
          </a:p>
          <a:p>
            <a:pPr algn="ctr" defTabSz="685800"/>
            <a:endParaRPr lang="en-US" sz="600" b="1" dirty="0">
              <a:solidFill>
                <a:srgbClr val="015280"/>
              </a:solidFill>
              <a:latin typeface="Helvetica" pitchFamily="2" charset="0"/>
            </a:endParaRPr>
          </a:p>
          <a:p>
            <a:pPr marL="214313" indent="-214313" defTabSz="685800">
              <a:spcAft>
                <a:spcPts val="600"/>
              </a:spcAft>
              <a:buFont typeface="Arial" panose="020B0604020202020204" pitchFamily="34" charset="0"/>
              <a:buChar char="•"/>
            </a:pPr>
            <a:r>
              <a:rPr lang="en-US" sz="1400" dirty="0">
                <a:solidFill>
                  <a:srgbClr val="000000"/>
                </a:solidFill>
                <a:latin typeface="Calibri" panose="020F0502020204030204" pitchFamily="34" charset="0"/>
              </a:rPr>
              <a:t>As evidenced by 70% attendance rates</a:t>
            </a:r>
            <a:endParaRPr lang="en-US" sz="14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0C338487-479D-FBE5-9988-2D14B45351E5}"/>
              </a:ext>
            </a:extLst>
          </p:cNvPr>
          <p:cNvSpPr/>
          <p:nvPr/>
        </p:nvSpPr>
        <p:spPr>
          <a:xfrm>
            <a:off x="686670" y="2224147"/>
            <a:ext cx="4449905" cy="2537182"/>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A9D6A6"/>
              </a:solidFill>
              <a:latin typeface="Aptos" panose="02110004020202020204"/>
            </a:endParaRPr>
          </a:p>
        </p:txBody>
      </p:sp>
      <p:sp>
        <p:nvSpPr>
          <p:cNvPr id="10" name="Rectangle 9">
            <a:extLst>
              <a:ext uri="{FF2B5EF4-FFF2-40B4-BE49-F238E27FC236}">
                <a16:creationId xmlns:a16="http://schemas.microsoft.com/office/drawing/2014/main" id="{885139B4-C6E6-DA8D-9B65-12CD62550C87}"/>
              </a:ext>
            </a:extLst>
          </p:cNvPr>
          <p:cNvSpPr/>
          <p:nvPr/>
        </p:nvSpPr>
        <p:spPr>
          <a:xfrm>
            <a:off x="699748" y="1567647"/>
            <a:ext cx="7670210" cy="415274"/>
          </a:xfrm>
          <a:prstGeom prst="rect">
            <a:avLst/>
          </a:prstGeom>
          <a:solidFill>
            <a:srgbClr val="2B8A92"/>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1" name="TextBox 10">
            <a:extLst>
              <a:ext uri="{FF2B5EF4-FFF2-40B4-BE49-F238E27FC236}">
                <a16:creationId xmlns:a16="http://schemas.microsoft.com/office/drawing/2014/main" id="{EA92911C-CFA3-467C-B663-93750110657F}"/>
              </a:ext>
            </a:extLst>
          </p:cNvPr>
          <p:cNvSpPr txBox="1"/>
          <p:nvPr/>
        </p:nvSpPr>
        <p:spPr>
          <a:xfrm>
            <a:off x="699747" y="1613588"/>
            <a:ext cx="7670210" cy="369332"/>
          </a:xfrm>
          <a:prstGeom prst="rect">
            <a:avLst/>
          </a:prstGeom>
          <a:noFill/>
        </p:spPr>
        <p:txBody>
          <a:bodyPr wrap="square" rtlCol="0">
            <a:spAutoFit/>
          </a:bodyPr>
          <a:lstStyle/>
          <a:p>
            <a:pPr algn="ctr" defTabSz="685800"/>
            <a:r>
              <a:rPr lang="en-US" b="1" spc="225" dirty="0">
                <a:solidFill>
                  <a:prstClr val="white"/>
                </a:solidFill>
                <a:latin typeface="Helvetica" pitchFamily="2" charset="0"/>
              </a:rPr>
              <a:t>MUTUAL VALUE</a:t>
            </a:r>
            <a:endParaRPr lang="en-US" spc="225" dirty="0">
              <a:solidFill>
                <a:prstClr val="black"/>
              </a:solidFill>
              <a:latin typeface="Helvetica" pitchFamily="2" charset="0"/>
            </a:endParaRPr>
          </a:p>
        </p:txBody>
      </p:sp>
      <p:sp>
        <p:nvSpPr>
          <p:cNvPr id="12" name="TextBox 11">
            <a:extLst>
              <a:ext uri="{FF2B5EF4-FFF2-40B4-BE49-F238E27FC236}">
                <a16:creationId xmlns:a16="http://schemas.microsoft.com/office/drawing/2014/main" id="{91567AE4-6121-1993-FAD2-1C596DF50F86}"/>
              </a:ext>
            </a:extLst>
          </p:cNvPr>
          <p:cNvSpPr txBox="1"/>
          <p:nvPr/>
        </p:nvSpPr>
        <p:spPr>
          <a:xfrm>
            <a:off x="63301" y="1212220"/>
            <a:ext cx="9017399" cy="323165"/>
          </a:xfrm>
          <a:prstGeom prst="rect">
            <a:avLst/>
          </a:prstGeom>
          <a:noFill/>
        </p:spPr>
        <p:txBody>
          <a:bodyPr wrap="square" rtlCol="0">
            <a:spAutoFit/>
          </a:bodyPr>
          <a:lstStyle/>
          <a:p>
            <a:pPr algn="ctr" defTabSz="685800"/>
            <a:r>
              <a:rPr lang="en-US" sz="1500" b="1" dirty="0">
                <a:solidFill>
                  <a:srgbClr val="015280"/>
                </a:solidFill>
                <a:latin typeface="Helvetica" pitchFamily="2" charset="0"/>
              </a:rPr>
              <a:t>Pillar 1: Strengthened Partnerships</a:t>
            </a:r>
          </a:p>
        </p:txBody>
      </p:sp>
      <p:pic>
        <p:nvPicPr>
          <p:cNvPr id="13" name="Picture 12" descr="A green and black puzzle piece&#10;&#10;Description automatically generated">
            <a:extLst>
              <a:ext uri="{FF2B5EF4-FFF2-40B4-BE49-F238E27FC236}">
                <a16:creationId xmlns:a16="http://schemas.microsoft.com/office/drawing/2014/main" id="{7B4501D0-29BC-69F3-293F-785F5F4A71A0}"/>
              </a:ext>
            </a:extLst>
          </p:cNvPr>
          <p:cNvPicPr>
            <a:picLocks noChangeAspect="1"/>
          </p:cNvPicPr>
          <p:nvPr/>
        </p:nvPicPr>
        <p:blipFill>
          <a:blip r:embed="rId2"/>
          <a:stretch>
            <a:fillRect/>
          </a:stretch>
        </p:blipFill>
        <p:spPr>
          <a:xfrm>
            <a:off x="443102" y="1227577"/>
            <a:ext cx="855620" cy="6707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8363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email">
            <a:extLst>
              <a:ext uri="{28A0092B-C50C-407E-A947-70E740481C1C}">
                <a14:useLocalDpi xmlns:a14="http://schemas.microsoft.com/office/drawing/2010/main"/>
              </a:ext>
            </a:extLst>
          </a:blip>
          <a:srcRect t="48001"/>
          <a:stretch/>
        </p:blipFill>
        <p:spPr>
          <a:xfrm>
            <a:off x="-16627" y="6262777"/>
            <a:ext cx="9160627" cy="590755"/>
          </a:xfrm>
          <a:prstGeom prst="rect">
            <a:avLst/>
          </a:prstGeom>
        </p:spPr>
      </p:pic>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627" y="-50800"/>
            <a:ext cx="9191105" cy="1385891"/>
          </a:xfrm>
          <a:prstGeom prst="rect">
            <a:avLst/>
          </a:prstGeom>
        </p:spPr>
      </p:pic>
      <p:sp>
        <p:nvSpPr>
          <p:cNvPr id="6" name="Rectangle 5"/>
          <p:cNvSpPr/>
          <p:nvPr/>
        </p:nvSpPr>
        <p:spPr>
          <a:xfrm>
            <a:off x="1384589" y="360201"/>
            <a:ext cx="6374822" cy="624936"/>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dirty="0">
                <a:latin typeface="Franklin Gothic Demi" panose="020B0703020102020204" pitchFamily="34" charset="0"/>
              </a:rPr>
              <a:t>Overview</a:t>
            </a:r>
          </a:p>
        </p:txBody>
      </p:sp>
      <p:sp>
        <p:nvSpPr>
          <p:cNvPr id="3" name="TextBox 2">
            <a:extLst>
              <a:ext uri="{FF2B5EF4-FFF2-40B4-BE49-F238E27FC236}">
                <a16:creationId xmlns:a16="http://schemas.microsoft.com/office/drawing/2014/main" id="{461B3C9A-DC46-9D97-0B6D-046CDA7C9B48}"/>
              </a:ext>
            </a:extLst>
          </p:cNvPr>
          <p:cNvSpPr txBox="1"/>
          <p:nvPr/>
        </p:nvSpPr>
        <p:spPr>
          <a:xfrm>
            <a:off x="578840" y="2072079"/>
            <a:ext cx="7684316" cy="3785652"/>
          </a:xfrm>
          <a:prstGeom prst="rect">
            <a:avLst/>
          </a:prstGeom>
          <a:noFill/>
        </p:spPr>
        <p:txBody>
          <a:bodyPr wrap="square">
            <a:spAutoFit/>
          </a:bodyPr>
          <a:lstStyle/>
          <a:p>
            <a:pPr marL="285750" indent="-285750">
              <a:buFont typeface="Arial" panose="020B0604020202020204" pitchFamily="34" charset="0"/>
              <a:buChar char="•"/>
            </a:pPr>
            <a:r>
              <a:rPr lang="en-US" sz="2400" dirty="0">
                <a:solidFill>
                  <a:srgbClr val="1F5B87"/>
                </a:solidFill>
              </a:rPr>
              <a:t>What is the Clinical and Translational Science Award (CTSA)?</a:t>
            </a:r>
          </a:p>
          <a:p>
            <a:pPr marL="285750" indent="-285750">
              <a:buFont typeface="Arial" panose="020B0604020202020204" pitchFamily="34" charset="0"/>
              <a:buChar char="•"/>
            </a:pPr>
            <a:endParaRPr lang="en-US" sz="2400" dirty="0">
              <a:solidFill>
                <a:srgbClr val="1F5B87"/>
              </a:solidFill>
            </a:endParaRPr>
          </a:p>
          <a:p>
            <a:pPr marL="285750" indent="-285750">
              <a:buFont typeface="Arial" panose="020B0604020202020204" pitchFamily="34" charset="0"/>
              <a:buChar char="•"/>
            </a:pPr>
            <a:r>
              <a:rPr lang="en-US" sz="2400" dirty="0">
                <a:solidFill>
                  <a:srgbClr val="1F5B87"/>
                </a:solidFill>
              </a:rPr>
              <a:t>How is FSU CTSA integrating with FSU Health Research (Office of Clinical Research Advancement; OCRA)?</a:t>
            </a:r>
          </a:p>
          <a:p>
            <a:pPr marL="285750" indent="-285750">
              <a:buFont typeface="Arial" panose="020B0604020202020204" pitchFamily="34" charset="0"/>
              <a:buChar char="•"/>
            </a:pPr>
            <a:endParaRPr lang="en-US" sz="2400" dirty="0">
              <a:solidFill>
                <a:srgbClr val="1F5B87"/>
              </a:solidFill>
            </a:endParaRPr>
          </a:p>
          <a:p>
            <a:pPr marL="285750" indent="-285750">
              <a:buFont typeface="Arial" panose="020B0604020202020204" pitchFamily="34" charset="0"/>
              <a:buChar char="•"/>
            </a:pPr>
            <a:r>
              <a:rPr lang="en-US" sz="2400" dirty="0">
                <a:solidFill>
                  <a:srgbClr val="1F5B87"/>
                </a:solidFill>
              </a:rPr>
              <a:t>What will the Community Engagement Hub offer?</a:t>
            </a:r>
          </a:p>
          <a:p>
            <a:pPr marL="285750" indent="-285750">
              <a:buFont typeface="Arial" panose="020B0604020202020204" pitchFamily="34" charset="0"/>
              <a:buChar char="•"/>
            </a:pPr>
            <a:endParaRPr lang="en-US" sz="2400" dirty="0">
              <a:solidFill>
                <a:srgbClr val="1F5B87"/>
              </a:solidFill>
            </a:endParaRPr>
          </a:p>
          <a:p>
            <a:pPr marL="285750" indent="-285750">
              <a:buFont typeface="Arial" panose="020B0604020202020204" pitchFamily="34" charset="0"/>
              <a:buChar char="•"/>
            </a:pPr>
            <a:r>
              <a:rPr lang="en-US" sz="2400" dirty="0">
                <a:solidFill>
                  <a:srgbClr val="1F5B87"/>
                </a:solidFill>
              </a:rPr>
              <a:t>Case Example: Implementation of a Community Engaged Research Framework</a:t>
            </a:r>
          </a:p>
        </p:txBody>
      </p:sp>
    </p:spTree>
    <p:extLst>
      <p:ext uri="{BB962C8B-B14F-4D97-AF65-F5344CB8AC3E}">
        <p14:creationId xmlns:p14="http://schemas.microsoft.com/office/powerpoint/2010/main" val="3221307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0D77557-0195-6524-B329-C78DBC6F9F6E}"/>
              </a:ext>
            </a:extLst>
          </p:cNvPr>
          <p:cNvSpPr/>
          <p:nvPr/>
        </p:nvSpPr>
        <p:spPr>
          <a:xfrm flipV="1">
            <a:off x="699745" y="1936977"/>
            <a:ext cx="2428492" cy="1303419"/>
          </a:xfrm>
          <a:prstGeom prst="rect">
            <a:avLst/>
          </a:prstGeom>
          <a:solidFill>
            <a:srgbClr val="A8D5A4">
              <a:alpha val="202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lgn="ctr" defTabSz="685800">
              <a:buFont typeface="Arial" panose="020B0604020202020204" pitchFamily="34" charset="0"/>
              <a:buChar char="•"/>
            </a:pPr>
            <a:endParaRPr lang="en-US" sz="1350" dirty="0">
              <a:solidFill>
                <a:prstClr val="white"/>
              </a:solidFill>
              <a:latin typeface="Aptos" panose="02110004020202020204"/>
            </a:endParaRPr>
          </a:p>
        </p:txBody>
      </p:sp>
      <p:sp>
        <p:nvSpPr>
          <p:cNvPr id="22" name="Rectangle 21">
            <a:extLst>
              <a:ext uri="{FF2B5EF4-FFF2-40B4-BE49-F238E27FC236}">
                <a16:creationId xmlns:a16="http://schemas.microsoft.com/office/drawing/2014/main" id="{1BB017FA-6DA7-3B6C-5C7F-AB2AAA41477D}"/>
              </a:ext>
            </a:extLst>
          </p:cNvPr>
          <p:cNvSpPr/>
          <p:nvPr/>
        </p:nvSpPr>
        <p:spPr>
          <a:xfrm flipV="1">
            <a:off x="3249169" y="1936977"/>
            <a:ext cx="2428493" cy="1318675"/>
          </a:xfrm>
          <a:prstGeom prst="rect">
            <a:avLst/>
          </a:prstGeom>
          <a:solidFill>
            <a:srgbClr val="A8D5A4">
              <a:alpha val="202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lgn="ctr" defTabSz="685800">
              <a:buFont typeface="Arial" panose="020B0604020202020204" pitchFamily="34" charset="0"/>
              <a:buChar char="•"/>
            </a:pPr>
            <a:endParaRPr lang="en-US" sz="1350" dirty="0">
              <a:solidFill>
                <a:prstClr val="white"/>
              </a:solidFill>
              <a:latin typeface="Aptos" panose="02110004020202020204"/>
            </a:endParaRPr>
          </a:p>
        </p:txBody>
      </p:sp>
      <p:sp>
        <p:nvSpPr>
          <p:cNvPr id="24" name="Rectangle 23">
            <a:extLst>
              <a:ext uri="{FF2B5EF4-FFF2-40B4-BE49-F238E27FC236}">
                <a16:creationId xmlns:a16="http://schemas.microsoft.com/office/drawing/2014/main" id="{3CFDB64A-5555-74AA-9138-0E07506FC957}"/>
              </a:ext>
            </a:extLst>
          </p:cNvPr>
          <p:cNvSpPr/>
          <p:nvPr/>
        </p:nvSpPr>
        <p:spPr>
          <a:xfrm flipV="1">
            <a:off x="5789699" y="1936976"/>
            <a:ext cx="2580258" cy="1305139"/>
          </a:xfrm>
          <a:prstGeom prst="rect">
            <a:avLst/>
          </a:prstGeom>
          <a:solidFill>
            <a:srgbClr val="A8D5A4">
              <a:alpha val="202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lgn="ctr" defTabSz="685800">
              <a:buFont typeface="Arial" panose="020B0604020202020204" pitchFamily="34" charset="0"/>
              <a:buChar char="•"/>
            </a:pPr>
            <a:endParaRPr lang="en-US" sz="1350" dirty="0">
              <a:solidFill>
                <a:prstClr val="white"/>
              </a:solidFill>
              <a:latin typeface="Aptos" panose="02110004020202020204"/>
            </a:endParaRPr>
          </a:p>
        </p:txBody>
      </p:sp>
      <p:sp>
        <p:nvSpPr>
          <p:cNvPr id="18" name="Rectangle 17">
            <a:extLst>
              <a:ext uri="{FF2B5EF4-FFF2-40B4-BE49-F238E27FC236}">
                <a16:creationId xmlns:a16="http://schemas.microsoft.com/office/drawing/2014/main" id="{373CFF33-1018-2698-AB5D-53B65EA40AD1}"/>
              </a:ext>
            </a:extLst>
          </p:cNvPr>
          <p:cNvSpPr/>
          <p:nvPr/>
        </p:nvSpPr>
        <p:spPr>
          <a:xfrm>
            <a:off x="5794577" y="1860624"/>
            <a:ext cx="2575379" cy="1379777"/>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6" name="TextBox 5">
            <a:extLst>
              <a:ext uri="{FF2B5EF4-FFF2-40B4-BE49-F238E27FC236}">
                <a16:creationId xmlns:a16="http://schemas.microsoft.com/office/drawing/2014/main" id="{8DE69D0B-45D7-7E10-306E-DEC33116BC75}"/>
              </a:ext>
            </a:extLst>
          </p:cNvPr>
          <p:cNvSpPr txBox="1"/>
          <p:nvPr/>
        </p:nvSpPr>
        <p:spPr>
          <a:xfrm>
            <a:off x="819727" y="1860623"/>
            <a:ext cx="2203523" cy="4755148"/>
          </a:xfrm>
          <a:prstGeom prst="rect">
            <a:avLst/>
          </a:prstGeom>
          <a:noFill/>
        </p:spPr>
        <p:txBody>
          <a:bodyPr wrap="square" rtlCol="0">
            <a:spAutoFit/>
          </a:bodyPr>
          <a:lstStyle/>
          <a:p>
            <a:pPr algn="ctr" defTabSz="685800"/>
            <a:endParaRPr lang="en-US" sz="1050" b="1" dirty="0">
              <a:solidFill>
                <a:prstClr val="black"/>
              </a:solidFill>
              <a:latin typeface="Helvetica" pitchFamily="2" charset="0"/>
            </a:endParaRPr>
          </a:p>
          <a:p>
            <a:pPr algn="ctr" defTabSz="685800"/>
            <a:r>
              <a:rPr lang="en-US" sz="1350" b="1" dirty="0">
                <a:solidFill>
                  <a:srgbClr val="015280"/>
                </a:solidFill>
                <a:latin typeface="Helvetica" pitchFamily="2" charset="0"/>
              </a:rPr>
              <a:t>BENCHMARK 1</a:t>
            </a:r>
          </a:p>
          <a:p>
            <a:pPr defTabSz="685800"/>
            <a:endParaRPr lang="en-US" sz="600" b="1" dirty="0">
              <a:solidFill>
                <a:srgbClr val="015280"/>
              </a:solidFill>
              <a:latin typeface="Helvetica" pitchFamily="2" charset="0"/>
            </a:endParaRPr>
          </a:p>
          <a:p>
            <a:pPr defTabSz="685800">
              <a:spcAft>
                <a:spcPts val="600"/>
              </a:spcAft>
            </a:pPr>
            <a:r>
              <a:rPr lang="en-US" sz="1350" dirty="0">
                <a:solidFill>
                  <a:srgbClr val="000000"/>
                </a:solidFill>
                <a:latin typeface="Calibri" panose="020F0502020204030204" pitchFamily="34" charset="0"/>
              </a:rPr>
              <a:t>Developed &amp; streamlined contact / communication plan with study sites &amp; community advisory groups</a:t>
            </a:r>
          </a:p>
          <a:p>
            <a:pPr defTabSz="685800">
              <a:spcAft>
                <a:spcPts val="600"/>
              </a:spcAft>
            </a:pPr>
            <a:endParaRPr lang="en-US" sz="600" dirty="0">
              <a:solidFill>
                <a:srgbClr val="000000"/>
              </a:solidFill>
              <a:latin typeface="Calibri" panose="020F0502020204030204" pitchFamily="34" charset="0"/>
            </a:endParaRPr>
          </a:p>
          <a:p>
            <a:pPr algn="ctr" defTabSz="685800">
              <a:spcAft>
                <a:spcPts val="600"/>
              </a:spcAft>
            </a:pPr>
            <a:r>
              <a:rPr lang="en-US" sz="1000" b="1" i="1" dirty="0">
                <a:solidFill>
                  <a:srgbClr val="015280"/>
                </a:solidFill>
                <a:latin typeface="Helvetica" pitchFamily="2" charset="0"/>
              </a:rPr>
              <a:t>EVIDENCE ACHIEVED BENCHMARK</a:t>
            </a:r>
            <a:endParaRPr lang="en-US" sz="1000" b="1" dirty="0">
              <a:solidFill>
                <a:srgbClr val="015280"/>
              </a:solidFill>
              <a:latin typeface="Helvetica" pitchFamily="2" charset="0"/>
            </a:endParaRPr>
          </a:p>
          <a:p>
            <a:pPr marL="214313" indent="-214313" defTabSz="685800">
              <a:spcAft>
                <a:spcPts val="600"/>
              </a:spcAft>
              <a:buFont typeface="Arial" panose="020B0604020202020204" pitchFamily="34" charset="0"/>
              <a:buChar char="•"/>
            </a:pPr>
            <a:r>
              <a:rPr lang="en-US" sz="1400" dirty="0">
                <a:solidFill>
                  <a:srgbClr val="000000"/>
                </a:solidFill>
                <a:latin typeface="Calibri" panose="020F0502020204030204" pitchFamily="34" charset="0"/>
              </a:rPr>
              <a:t>Communication Plan SOP  </a:t>
            </a:r>
            <a:br>
              <a:rPr lang="en-US" sz="1400" dirty="0">
                <a:solidFill>
                  <a:srgbClr val="000000"/>
                </a:solidFill>
                <a:latin typeface="Calibri" panose="020F0502020204030204" pitchFamily="34" charset="0"/>
              </a:rPr>
            </a:br>
            <a:r>
              <a:rPr lang="en-US" sz="1400" dirty="0">
                <a:solidFill>
                  <a:srgbClr val="000000"/>
                </a:solidFill>
                <a:latin typeface="Calibri" panose="020F0502020204030204" pitchFamily="34" charset="0"/>
              </a:rPr>
              <a:t>for study sites (TMH/CHP)</a:t>
            </a:r>
          </a:p>
          <a:p>
            <a:pPr marL="214313" indent="-214313" defTabSz="685800">
              <a:spcAft>
                <a:spcPts val="600"/>
              </a:spcAft>
              <a:buFont typeface="Arial" panose="020B0604020202020204" pitchFamily="34" charset="0"/>
              <a:buChar char="•"/>
            </a:pPr>
            <a:r>
              <a:rPr lang="en-US" sz="1400" dirty="0">
                <a:solidFill>
                  <a:srgbClr val="000000"/>
                </a:solidFill>
                <a:latin typeface="Calibri" panose="020F0502020204030204" pitchFamily="34" charset="0"/>
              </a:rPr>
              <a:t>Communication Plan SOP for Community Advisory Council </a:t>
            </a:r>
            <a:br>
              <a:rPr lang="en-US" sz="1400" dirty="0">
                <a:solidFill>
                  <a:srgbClr val="000000"/>
                </a:solidFill>
                <a:latin typeface="Calibri" panose="020F0502020204030204" pitchFamily="34" charset="0"/>
              </a:rPr>
            </a:br>
            <a:r>
              <a:rPr lang="en-US" sz="1400" dirty="0">
                <a:solidFill>
                  <a:srgbClr val="000000"/>
                </a:solidFill>
                <a:latin typeface="Calibri" panose="020F0502020204030204" pitchFamily="34" charset="0"/>
              </a:rPr>
              <a:t>&amp; People’s Committee</a:t>
            </a:r>
          </a:p>
          <a:p>
            <a:pPr marL="214313" indent="-214313" defTabSz="685800">
              <a:spcAft>
                <a:spcPts val="600"/>
              </a:spcAft>
              <a:buFont typeface="Arial" panose="020B0604020202020204" pitchFamily="34" charset="0"/>
              <a:buChar char="•"/>
            </a:pPr>
            <a:r>
              <a:rPr lang="en-US" sz="1400" dirty="0">
                <a:solidFill>
                  <a:srgbClr val="000000"/>
                </a:solidFill>
                <a:latin typeface="Calibri" panose="020F0502020204030204" pitchFamily="34" charset="0"/>
              </a:rPr>
              <a:t>Establish &amp; maintain relationships with the highest levels of each organization</a:t>
            </a:r>
            <a:endParaRPr lang="en-US" sz="14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AE515CE-0A33-4E6E-E1C7-74B4817FB97A}"/>
              </a:ext>
            </a:extLst>
          </p:cNvPr>
          <p:cNvSpPr txBox="1"/>
          <p:nvPr/>
        </p:nvSpPr>
        <p:spPr>
          <a:xfrm>
            <a:off x="5874179" y="1860623"/>
            <a:ext cx="2462149" cy="2331407"/>
          </a:xfrm>
          <a:prstGeom prst="rect">
            <a:avLst/>
          </a:prstGeom>
          <a:noFill/>
        </p:spPr>
        <p:txBody>
          <a:bodyPr wrap="square" rtlCol="0">
            <a:spAutoFit/>
          </a:bodyPr>
          <a:lstStyle/>
          <a:p>
            <a:pPr algn="ctr" defTabSz="685800"/>
            <a:endParaRPr lang="en-US" sz="1050" b="1" dirty="0">
              <a:solidFill>
                <a:prstClr val="black"/>
              </a:solidFill>
              <a:latin typeface="Helvetica" pitchFamily="2" charset="0"/>
            </a:endParaRPr>
          </a:p>
          <a:p>
            <a:pPr algn="ctr" defTabSz="685800"/>
            <a:r>
              <a:rPr lang="en-US" sz="1350" b="1" dirty="0">
                <a:solidFill>
                  <a:srgbClr val="015280"/>
                </a:solidFill>
                <a:latin typeface="Helvetica" pitchFamily="2" charset="0"/>
              </a:rPr>
              <a:t>BENCHMARK 3</a:t>
            </a:r>
          </a:p>
          <a:p>
            <a:pPr defTabSz="685800"/>
            <a:endParaRPr lang="en-US" sz="600" b="1" dirty="0">
              <a:solidFill>
                <a:srgbClr val="015280"/>
              </a:solidFill>
              <a:latin typeface="Helvetica" pitchFamily="2" charset="0"/>
            </a:endParaRPr>
          </a:p>
          <a:p>
            <a:pPr defTabSz="685800"/>
            <a:r>
              <a:rPr lang="en-US" sz="1350" dirty="0">
                <a:solidFill>
                  <a:srgbClr val="000000"/>
                </a:solidFill>
                <a:latin typeface="Calibri" panose="020F0502020204030204" pitchFamily="34" charset="0"/>
              </a:rPr>
              <a:t>Protocol/ SOW of what CAC is reviewing – Community advisory council approves protocol for reviewing anything public facing</a:t>
            </a:r>
            <a:endParaRPr lang="en-US" sz="1050" dirty="0">
              <a:solidFill>
                <a:srgbClr val="000000"/>
              </a:solidFill>
              <a:latin typeface="Calibri" panose="020F0502020204030204" pitchFamily="34" charset="0"/>
            </a:endParaRPr>
          </a:p>
          <a:p>
            <a:pPr defTabSz="685800"/>
            <a:endParaRPr lang="en-US" sz="1050" b="1" i="1" dirty="0">
              <a:solidFill>
                <a:srgbClr val="015280"/>
              </a:solidFill>
              <a:latin typeface="Helvetica" pitchFamily="2" charset="0"/>
            </a:endParaRPr>
          </a:p>
          <a:p>
            <a:pPr algn="ctr" defTabSz="685800"/>
            <a:endParaRPr lang="en-US" sz="600" b="1" i="1" dirty="0">
              <a:solidFill>
                <a:srgbClr val="015280"/>
              </a:solidFill>
              <a:latin typeface="Helvetica" pitchFamily="2" charset="0"/>
            </a:endParaRPr>
          </a:p>
          <a:p>
            <a:pPr algn="ctr" defTabSz="685800"/>
            <a:r>
              <a:rPr lang="en-US" sz="1000" b="1" i="1" dirty="0">
                <a:solidFill>
                  <a:srgbClr val="015280"/>
                </a:solidFill>
                <a:latin typeface="Helvetica" pitchFamily="2" charset="0"/>
              </a:rPr>
              <a:t>EVIDENCE ACHIEVED BENCHMARK</a:t>
            </a:r>
          </a:p>
          <a:p>
            <a:pPr algn="ctr" defTabSz="685800"/>
            <a:endParaRPr lang="en-US" sz="700" b="1" dirty="0">
              <a:solidFill>
                <a:srgbClr val="015280"/>
              </a:solidFill>
              <a:latin typeface="Helvetica" pitchFamily="2" charset="0"/>
            </a:endParaRPr>
          </a:p>
          <a:p>
            <a:pPr marL="214313" indent="-214313" defTabSz="685800">
              <a:spcAft>
                <a:spcPts val="600"/>
              </a:spcAft>
              <a:buFont typeface="Arial" panose="020B0604020202020204" pitchFamily="34" charset="0"/>
              <a:buChar char="•"/>
            </a:pPr>
            <a:r>
              <a:rPr lang="en-US" sz="1400" dirty="0">
                <a:solidFill>
                  <a:srgbClr val="000000"/>
                </a:solidFill>
                <a:latin typeface="Calibri" panose="020F0502020204030204" pitchFamily="34" charset="0"/>
              </a:rPr>
              <a:t>As evidenced by meeting minutes or email approval</a:t>
            </a:r>
            <a:endParaRPr lang="en-US" sz="14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0C338487-479D-FBE5-9988-2D14B45351E5}"/>
              </a:ext>
            </a:extLst>
          </p:cNvPr>
          <p:cNvSpPr/>
          <p:nvPr/>
        </p:nvSpPr>
        <p:spPr>
          <a:xfrm>
            <a:off x="703764" y="1921731"/>
            <a:ext cx="2428492" cy="1318675"/>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4" name="Rectangle 2">
            <a:extLst>
              <a:ext uri="{FF2B5EF4-FFF2-40B4-BE49-F238E27FC236}">
                <a16:creationId xmlns:a16="http://schemas.microsoft.com/office/drawing/2014/main" id="{FA368370-6838-C6F3-A408-AECE53310DE0}"/>
              </a:ext>
            </a:extLst>
          </p:cNvPr>
          <p:cNvSpPr>
            <a:spLocks noChangeArrowheads="1"/>
          </p:cNvSpPr>
          <p:nvPr/>
        </p:nvSpPr>
        <p:spPr bwMode="auto">
          <a:xfrm>
            <a:off x="120451" y="1980762"/>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1350">
                <a:solidFill>
                  <a:prstClr val="black"/>
                </a:solidFill>
                <a:latin typeface="Arial" panose="020B0604020202020204" pitchFamily="34" charset="0"/>
              </a:rPr>
            </a:br>
            <a:endParaRPr lang="en-US" altLang="en-US" sz="1350">
              <a:solidFill>
                <a:prstClr val="black"/>
              </a:solidFill>
              <a:latin typeface="Arial" panose="020B0604020202020204" pitchFamily="34" charset="0"/>
            </a:endParaRPr>
          </a:p>
        </p:txBody>
      </p:sp>
      <p:sp>
        <p:nvSpPr>
          <p:cNvPr id="7" name="Rectangle 3">
            <a:extLst>
              <a:ext uri="{FF2B5EF4-FFF2-40B4-BE49-F238E27FC236}">
                <a16:creationId xmlns:a16="http://schemas.microsoft.com/office/drawing/2014/main" id="{E9D696C0-10C0-E12C-9BBB-9B14D641E7ED}"/>
              </a:ext>
            </a:extLst>
          </p:cNvPr>
          <p:cNvSpPr>
            <a:spLocks noChangeArrowheads="1"/>
          </p:cNvSpPr>
          <p:nvPr/>
        </p:nvSpPr>
        <p:spPr bwMode="auto">
          <a:xfrm>
            <a:off x="234751" y="2095062"/>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1350">
                <a:solidFill>
                  <a:prstClr val="black"/>
                </a:solidFill>
                <a:latin typeface="Arial" panose="020B0604020202020204" pitchFamily="34" charset="0"/>
              </a:rPr>
            </a:br>
            <a:endParaRPr lang="en-US" altLang="en-US" sz="1350">
              <a:solidFill>
                <a:prstClr val="black"/>
              </a:solidFill>
              <a:latin typeface="Arial" panose="020B0604020202020204" pitchFamily="34" charset="0"/>
            </a:endParaRPr>
          </a:p>
        </p:txBody>
      </p:sp>
      <p:sp>
        <p:nvSpPr>
          <p:cNvPr id="10" name="TextBox 9">
            <a:extLst>
              <a:ext uri="{FF2B5EF4-FFF2-40B4-BE49-F238E27FC236}">
                <a16:creationId xmlns:a16="http://schemas.microsoft.com/office/drawing/2014/main" id="{4530CF35-5F00-1202-E672-2AEAE5294F25}"/>
              </a:ext>
            </a:extLst>
          </p:cNvPr>
          <p:cNvSpPr txBox="1"/>
          <p:nvPr/>
        </p:nvSpPr>
        <p:spPr>
          <a:xfrm>
            <a:off x="3328772" y="1860623"/>
            <a:ext cx="2427297" cy="2839239"/>
          </a:xfrm>
          <a:prstGeom prst="rect">
            <a:avLst/>
          </a:prstGeom>
          <a:noFill/>
        </p:spPr>
        <p:txBody>
          <a:bodyPr wrap="square" rtlCol="0">
            <a:spAutoFit/>
          </a:bodyPr>
          <a:lstStyle/>
          <a:p>
            <a:pPr algn="ctr" defTabSz="685800"/>
            <a:endParaRPr lang="en-US" sz="1050" b="1" dirty="0">
              <a:solidFill>
                <a:prstClr val="black"/>
              </a:solidFill>
              <a:latin typeface="Helvetica" pitchFamily="2" charset="0"/>
            </a:endParaRPr>
          </a:p>
          <a:p>
            <a:pPr algn="ctr" defTabSz="685800"/>
            <a:r>
              <a:rPr lang="en-US" sz="1350" b="1" dirty="0">
                <a:solidFill>
                  <a:srgbClr val="015280"/>
                </a:solidFill>
                <a:latin typeface="Helvetica" pitchFamily="2" charset="0"/>
              </a:rPr>
              <a:t>BENCHMARK 2</a:t>
            </a:r>
          </a:p>
          <a:p>
            <a:pPr defTabSz="685800"/>
            <a:endParaRPr lang="en-US" sz="600" b="1" dirty="0">
              <a:solidFill>
                <a:srgbClr val="015280"/>
              </a:solidFill>
              <a:latin typeface="Helvetica" pitchFamily="2" charset="0"/>
            </a:endParaRPr>
          </a:p>
          <a:p>
            <a:pPr defTabSz="685800"/>
            <a:r>
              <a:rPr lang="en-US" sz="1350" dirty="0">
                <a:solidFill>
                  <a:srgbClr val="000000"/>
                </a:solidFill>
                <a:latin typeface="Calibri" panose="020F0502020204030204" pitchFamily="34" charset="0"/>
              </a:rPr>
              <a:t>All research team members </a:t>
            </a:r>
            <a:br>
              <a:rPr lang="en-US" sz="1350" dirty="0">
                <a:solidFill>
                  <a:srgbClr val="000000"/>
                </a:solidFill>
                <a:latin typeface="Calibri" panose="020F0502020204030204" pitchFamily="34" charset="0"/>
              </a:rPr>
            </a:br>
            <a:r>
              <a:rPr lang="en-US" sz="1350" dirty="0">
                <a:solidFill>
                  <a:srgbClr val="000000"/>
                </a:solidFill>
                <a:latin typeface="Calibri" panose="020F0502020204030204" pitchFamily="34" charset="0"/>
              </a:rPr>
              <a:t>have training in cultural </a:t>
            </a:r>
            <a:br>
              <a:rPr lang="en-US" sz="1350" dirty="0">
                <a:solidFill>
                  <a:srgbClr val="000000"/>
                </a:solidFill>
                <a:latin typeface="Calibri" panose="020F0502020204030204" pitchFamily="34" charset="0"/>
              </a:rPr>
            </a:br>
            <a:r>
              <a:rPr lang="en-US" sz="1350" dirty="0">
                <a:solidFill>
                  <a:srgbClr val="000000"/>
                </a:solidFill>
                <a:latin typeface="Calibri" panose="020F0502020204030204" pitchFamily="34" charset="0"/>
              </a:rPr>
              <a:t>humility, racism/antiracism, </a:t>
            </a:r>
            <a:br>
              <a:rPr lang="en-US" sz="1350" dirty="0">
                <a:solidFill>
                  <a:srgbClr val="000000"/>
                </a:solidFill>
                <a:latin typeface="Calibri" panose="020F0502020204030204" pitchFamily="34" charset="0"/>
              </a:rPr>
            </a:br>
            <a:r>
              <a:rPr lang="en-US" sz="1350" dirty="0">
                <a:solidFill>
                  <a:srgbClr val="000000"/>
                </a:solidFill>
                <a:latin typeface="Calibri" panose="020F0502020204030204" pitchFamily="34" charset="0"/>
              </a:rPr>
              <a:t>&amp; developing trustworthiness</a:t>
            </a:r>
          </a:p>
          <a:p>
            <a:pPr defTabSz="685800"/>
            <a:endParaRPr lang="en-US" sz="1050" dirty="0">
              <a:solidFill>
                <a:srgbClr val="000000"/>
              </a:solidFill>
              <a:latin typeface="Calibri" panose="020F0502020204030204" pitchFamily="34" charset="0"/>
            </a:endParaRPr>
          </a:p>
          <a:p>
            <a:pPr defTabSz="685800"/>
            <a:endParaRPr lang="en-US" sz="600" b="1" i="1" dirty="0">
              <a:solidFill>
                <a:srgbClr val="015280"/>
              </a:solidFill>
              <a:latin typeface="Helvetica" pitchFamily="2" charset="0"/>
            </a:endParaRPr>
          </a:p>
          <a:p>
            <a:pPr algn="ctr" defTabSz="685800"/>
            <a:r>
              <a:rPr lang="en-US" sz="1000" b="1" i="1" dirty="0">
                <a:solidFill>
                  <a:srgbClr val="015280"/>
                </a:solidFill>
                <a:latin typeface="Helvetica" pitchFamily="2" charset="0"/>
              </a:rPr>
              <a:t>EVIDENCE ACHIEVED BENCHMARK</a:t>
            </a:r>
          </a:p>
          <a:p>
            <a:pPr algn="ctr" defTabSz="685800"/>
            <a:endParaRPr lang="en-US" sz="700" b="1" dirty="0">
              <a:solidFill>
                <a:srgbClr val="015280"/>
              </a:solidFill>
              <a:latin typeface="Helvetica" pitchFamily="2" charset="0"/>
            </a:endParaRPr>
          </a:p>
          <a:p>
            <a:pPr marL="214313" indent="-214313" defTabSz="685800">
              <a:spcAft>
                <a:spcPts val="600"/>
              </a:spcAft>
              <a:buFont typeface="Arial" panose="020B0604020202020204" pitchFamily="34" charset="0"/>
              <a:buChar char="•"/>
            </a:pPr>
            <a:r>
              <a:rPr lang="en-US" sz="1400" dirty="0">
                <a:solidFill>
                  <a:srgbClr val="000000"/>
                </a:solidFill>
                <a:latin typeface="Calibri" panose="020F0502020204030204" pitchFamily="34" charset="0"/>
              </a:rPr>
              <a:t>As evidenced by Investigator Report</a:t>
            </a:r>
          </a:p>
          <a:p>
            <a:pPr marL="214313" indent="-214313" defTabSz="685800">
              <a:spcAft>
                <a:spcPts val="600"/>
              </a:spcAft>
              <a:buFont typeface="Arial" panose="020B0604020202020204" pitchFamily="34" charset="0"/>
              <a:buChar char="•"/>
            </a:pPr>
            <a:r>
              <a:rPr lang="en-US" sz="1400" dirty="0">
                <a:solidFill>
                  <a:srgbClr val="000000"/>
                </a:solidFill>
                <a:latin typeface="Calibri" panose="020F0502020204030204" pitchFamily="34" charset="0"/>
              </a:rPr>
              <a:t>As evidenced by: Training Packet </a:t>
            </a:r>
            <a:endParaRPr lang="en-US" sz="14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01BFA0CC-4BE5-F8D9-5602-0B8621813228}"/>
              </a:ext>
            </a:extLst>
          </p:cNvPr>
          <p:cNvSpPr/>
          <p:nvPr/>
        </p:nvSpPr>
        <p:spPr>
          <a:xfrm>
            <a:off x="699748" y="1544787"/>
            <a:ext cx="7670210" cy="415274"/>
          </a:xfrm>
          <a:prstGeom prst="rect">
            <a:avLst/>
          </a:prstGeom>
          <a:solidFill>
            <a:srgbClr val="2B8A92"/>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5" name="TextBox 14">
            <a:extLst>
              <a:ext uri="{FF2B5EF4-FFF2-40B4-BE49-F238E27FC236}">
                <a16:creationId xmlns:a16="http://schemas.microsoft.com/office/drawing/2014/main" id="{7872B223-D9CF-831C-8622-C5C22A63BDF9}"/>
              </a:ext>
            </a:extLst>
          </p:cNvPr>
          <p:cNvSpPr txBox="1"/>
          <p:nvPr/>
        </p:nvSpPr>
        <p:spPr>
          <a:xfrm>
            <a:off x="699747" y="1590728"/>
            <a:ext cx="7670210" cy="369332"/>
          </a:xfrm>
          <a:prstGeom prst="rect">
            <a:avLst/>
          </a:prstGeom>
          <a:noFill/>
        </p:spPr>
        <p:txBody>
          <a:bodyPr wrap="square" rtlCol="0">
            <a:spAutoFit/>
          </a:bodyPr>
          <a:lstStyle/>
          <a:p>
            <a:pPr algn="ctr" defTabSz="685800"/>
            <a:r>
              <a:rPr lang="en-US" b="1" spc="225" dirty="0">
                <a:solidFill>
                  <a:prstClr val="white"/>
                </a:solidFill>
                <a:latin typeface="Helvetica" pitchFamily="2" charset="0"/>
              </a:rPr>
              <a:t>TRUST</a:t>
            </a:r>
            <a:endParaRPr lang="en-US" spc="225" dirty="0">
              <a:solidFill>
                <a:prstClr val="black"/>
              </a:solidFill>
              <a:latin typeface="Helvetica" pitchFamily="2" charset="0"/>
            </a:endParaRPr>
          </a:p>
        </p:txBody>
      </p:sp>
      <p:sp>
        <p:nvSpPr>
          <p:cNvPr id="16" name="TextBox 15">
            <a:extLst>
              <a:ext uri="{FF2B5EF4-FFF2-40B4-BE49-F238E27FC236}">
                <a16:creationId xmlns:a16="http://schemas.microsoft.com/office/drawing/2014/main" id="{F28D8FD6-2858-9661-AD6C-B33CBCF536D6}"/>
              </a:ext>
            </a:extLst>
          </p:cNvPr>
          <p:cNvSpPr txBox="1"/>
          <p:nvPr/>
        </p:nvSpPr>
        <p:spPr>
          <a:xfrm>
            <a:off x="63301" y="1189360"/>
            <a:ext cx="9017399" cy="323165"/>
          </a:xfrm>
          <a:prstGeom prst="rect">
            <a:avLst/>
          </a:prstGeom>
          <a:noFill/>
        </p:spPr>
        <p:txBody>
          <a:bodyPr wrap="square" rtlCol="0">
            <a:spAutoFit/>
          </a:bodyPr>
          <a:lstStyle/>
          <a:p>
            <a:pPr algn="ctr" defTabSz="685800"/>
            <a:r>
              <a:rPr lang="en-US" sz="1500" b="1" dirty="0">
                <a:solidFill>
                  <a:srgbClr val="015280"/>
                </a:solidFill>
                <a:latin typeface="Helvetica" pitchFamily="2" charset="0"/>
              </a:rPr>
              <a:t>Pillar 1: Strengthened Partnerships</a:t>
            </a:r>
          </a:p>
        </p:txBody>
      </p:sp>
      <p:sp>
        <p:nvSpPr>
          <p:cNvPr id="17" name="Rectangle 16">
            <a:extLst>
              <a:ext uri="{FF2B5EF4-FFF2-40B4-BE49-F238E27FC236}">
                <a16:creationId xmlns:a16="http://schemas.microsoft.com/office/drawing/2014/main" id="{602C4CFA-E2AF-3D92-31CE-4259AC676097}"/>
              </a:ext>
            </a:extLst>
          </p:cNvPr>
          <p:cNvSpPr/>
          <p:nvPr/>
        </p:nvSpPr>
        <p:spPr>
          <a:xfrm>
            <a:off x="3249171" y="1960061"/>
            <a:ext cx="2428492" cy="1282457"/>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pic>
        <p:nvPicPr>
          <p:cNvPr id="19" name="Picture 18" descr="A green and black puzzle piece&#10;&#10;Description automatically generated">
            <a:extLst>
              <a:ext uri="{FF2B5EF4-FFF2-40B4-BE49-F238E27FC236}">
                <a16:creationId xmlns:a16="http://schemas.microsoft.com/office/drawing/2014/main" id="{A7C76B3E-64FC-8256-C3F8-ADEF035D6C3E}"/>
              </a:ext>
            </a:extLst>
          </p:cNvPr>
          <p:cNvPicPr>
            <a:picLocks noChangeAspect="1"/>
          </p:cNvPicPr>
          <p:nvPr/>
        </p:nvPicPr>
        <p:blipFill>
          <a:blip r:embed="rId2"/>
          <a:stretch>
            <a:fillRect/>
          </a:stretch>
        </p:blipFill>
        <p:spPr>
          <a:xfrm>
            <a:off x="449551" y="1215181"/>
            <a:ext cx="855620" cy="6707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8907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3FA9143-3D66-53F0-80DB-0BDE1337A94B}"/>
              </a:ext>
            </a:extLst>
          </p:cNvPr>
          <p:cNvSpPr/>
          <p:nvPr/>
        </p:nvSpPr>
        <p:spPr>
          <a:xfrm flipV="1">
            <a:off x="705456" y="1960060"/>
            <a:ext cx="2650538" cy="1108895"/>
          </a:xfrm>
          <a:prstGeom prst="rect">
            <a:avLst/>
          </a:prstGeom>
          <a:solidFill>
            <a:srgbClr val="A8D5A4">
              <a:alpha val="202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lgn="ctr" defTabSz="685800">
              <a:buFont typeface="Arial" panose="020B0604020202020204" pitchFamily="34" charset="0"/>
              <a:buChar char="•"/>
            </a:pPr>
            <a:endParaRPr lang="en-US" sz="1350" dirty="0">
              <a:solidFill>
                <a:prstClr val="white"/>
              </a:solidFill>
              <a:latin typeface="Aptos" panose="02110004020202020204"/>
            </a:endParaRPr>
          </a:p>
        </p:txBody>
      </p:sp>
      <p:sp>
        <p:nvSpPr>
          <p:cNvPr id="22" name="Rectangle 21">
            <a:extLst>
              <a:ext uri="{FF2B5EF4-FFF2-40B4-BE49-F238E27FC236}">
                <a16:creationId xmlns:a16="http://schemas.microsoft.com/office/drawing/2014/main" id="{412E1FFB-3F0F-6D22-4B87-B201713E6F3C}"/>
              </a:ext>
            </a:extLst>
          </p:cNvPr>
          <p:cNvSpPr/>
          <p:nvPr/>
        </p:nvSpPr>
        <p:spPr>
          <a:xfrm flipV="1">
            <a:off x="3438058" y="1948519"/>
            <a:ext cx="2485850" cy="1108895"/>
          </a:xfrm>
          <a:prstGeom prst="rect">
            <a:avLst/>
          </a:prstGeom>
          <a:solidFill>
            <a:srgbClr val="A8D5A4">
              <a:alpha val="202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lgn="ctr" defTabSz="685800">
              <a:buFont typeface="Arial" panose="020B0604020202020204" pitchFamily="34" charset="0"/>
              <a:buChar char="•"/>
            </a:pPr>
            <a:endParaRPr lang="en-US" sz="1350" dirty="0">
              <a:solidFill>
                <a:prstClr val="white"/>
              </a:solidFill>
              <a:latin typeface="Aptos" panose="02110004020202020204"/>
            </a:endParaRPr>
          </a:p>
        </p:txBody>
      </p:sp>
      <p:sp>
        <p:nvSpPr>
          <p:cNvPr id="23" name="Rectangle 22">
            <a:extLst>
              <a:ext uri="{FF2B5EF4-FFF2-40B4-BE49-F238E27FC236}">
                <a16:creationId xmlns:a16="http://schemas.microsoft.com/office/drawing/2014/main" id="{541D0B12-C993-9E4C-B6B4-34107AA58C21}"/>
              </a:ext>
            </a:extLst>
          </p:cNvPr>
          <p:cNvSpPr/>
          <p:nvPr/>
        </p:nvSpPr>
        <p:spPr>
          <a:xfrm flipV="1">
            <a:off x="6021139" y="1960060"/>
            <a:ext cx="2339543" cy="1108895"/>
          </a:xfrm>
          <a:prstGeom prst="rect">
            <a:avLst/>
          </a:prstGeom>
          <a:solidFill>
            <a:srgbClr val="A8D5A4">
              <a:alpha val="202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lgn="ctr" defTabSz="685800">
              <a:buFont typeface="Arial" panose="020B0604020202020204" pitchFamily="34" charset="0"/>
              <a:buChar char="•"/>
            </a:pPr>
            <a:endParaRPr lang="en-US" sz="1350" dirty="0">
              <a:solidFill>
                <a:prstClr val="white"/>
              </a:solidFill>
              <a:latin typeface="Aptos" panose="02110004020202020204"/>
            </a:endParaRPr>
          </a:p>
        </p:txBody>
      </p:sp>
      <p:sp>
        <p:nvSpPr>
          <p:cNvPr id="15" name="Rectangle 14">
            <a:extLst>
              <a:ext uri="{FF2B5EF4-FFF2-40B4-BE49-F238E27FC236}">
                <a16:creationId xmlns:a16="http://schemas.microsoft.com/office/drawing/2014/main" id="{88707F2D-1770-0EE7-14E9-E2E11EBC95F6}"/>
              </a:ext>
            </a:extLst>
          </p:cNvPr>
          <p:cNvSpPr/>
          <p:nvPr/>
        </p:nvSpPr>
        <p:spPr>
          <a:xfrm>
            <a:off x="6021139" y="1936977"/>
            <a:ext cx="2339543" cy="1131978"/>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6" name="Rectangle 15">
            <a:extLst>
              <a:ext uri="{FF2B5EF4-FFF2-40B4-BE49-F238E27FC236}">
                <a16:creationId xmlns:a16="http://schemas.microsoft.com/office/drawing/2014/main" id="{6EFC5E11-5856-0A24-D06A-EBEECF59776E}"/>
              </a:ext>
            </a:extLst>
          </p:cNvPr>
          <p:cNvSpPr/>
          <p:nvPr/>
        </p:nvSpPr>
        <p:spPr>
          <a:xfrm>
            <a:off x="3438058" y="1897287"/>
            <a:ext cx="2485850" cy="1171668"/>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6" name="TextBox 5">
            <a:extLst>
              <a:ext uri="{FF2B5EF4-FFF2-40B4-BE49-F238E27FC236}">
                <a16:creationId xmlns:a16="http://schemas.microsoft.com/office/drawing/2014/main" id="{8DE69D0B-45D7-7E10-306E-DEC33116BC75}"/>
              </a:ext>
            </a:extLst>
          </p:cNvPr>
          <p:cNvSpPr txBox="1"/>
          <p:nvPr/>
        </p:nvSpPr>
        <p:spPr>
          <a:xfrm>
            <a:off x="821838" y="1857571"/>
            <a:ext cx="2408159" cy="2700739"/>
          </a:xfrm>
          <a:prstGeom prst="rect">
            <a:avLst/>
          </a:prstGeom>
          <a:noFill/>
        </p:spPr>
        <p:txBody>
          <a:bodyPr wrap="square" rtlCol="0">
            <a:spAutoFit/>
          </a:bodyPr>
          <a:lstStyle/>
          <a:p>
            <a:pPr algn="ctr" defTabSz="685800"/>
            <a:endParaRPr lang="en-US" sz="1050" b="1" dirty="0">
              <a:solidFill>
                <a:prstClr val="black"/>
              </a:solidFill>
              <a:latin typeface="Helvetica" pitchFamily="2" charset="0"/>
            </a:endParaRPr>
          </a:p>
          <a:p>
            <a:pPr algn="ctr" defTabSz="685800"/>
            <a:r>
              <a:rPr lang="en-US" sz="1350" b="1" dirty="0">
                <a:solidFill>
                  <a:srgbClr val="015280"/>
                </a:solidFill>
                <a:latin typeface="Helvetica" pitchFamily="2" charset="0"/>
              </a:rPr>
              <a:t>BENCHMARK 1</a:t>
            </a:r>
          </a:p>
          <a:p>
            <a:pPr defTabSz="685800"/>
            <a:endParaRPr lang="en-US" sz="600" b="1" dirty="0">
              <a:solidFill>
                <a:srgbClr val="015280"/>
              </a:solidFill>
              <a:latin typeface="Helvetica" pitchFamily="2" charset="0"/>
            </a:endParaRPr>
          </a:p>
          <a:p>
            <a:pPr defTabSz="685800">
              <a:spcAft>
                <a:spcPts val="600"/>
              </a:spcAft>
            </a:pPr>
            <a:r>
              <a:rPr lang="en-US" sz="1350" dirty="0">
                <a:solidFill>
                  <a:srgbClr val="000000"/>
                </a:solidFill>
                <a:latin typeface="Calibri" panose="020F0502020204030204" pitchFamily="34" charset="0"/>
              </a:rPr>
              <a:t>Plan for joint facilitation of GMB</a:t>
            </a:r>
          </a:p>
          <a:p>
            <a:pPr defTabSz="685800">
              <a:spcAft>
                <a:spcPts val="600"/>
              </a:spcAft>
            </a:pPr>
            <a:endParaRPr lang="en-US" sz="1050" dirty="0">
              <a:solidFill>
                <a:srgbClr val="000000"/>
              </a:solidFill>
              <a:latin typeface="Calibri" panose="020F0502020204030204" pitchFamily="34" charset="0"/>
            </a:endParaRPr>
          </a:p>
          <a:p>
            <a:pPr defTabSz="685800">
              <a:spcAft>
                <a:spcPts val="600"/>
              </a:spcAft>
            </a:pPr>
            <a:endParaRPr lang="en-US" sz="900" b="1" i="1" dirty="0">
              <a:solidFill>
                <a:srgbClr val="015280"/>
              </a:solidFill>
              <a:latin typeface="Helvetica" pitchFamily="2" charset="0"/>
            </a:endParaRPr>
          </a:p>
          <a:p>
            <a:pPr defTabSz="685800">
              <a:spcAft>
                <a:spcPts val="600"/>
              </a:spcAft>
            </a:pPr>
            <a:endParaRPr lang="en-US" sz="900" b="1" i="1" dirty="0">
              <a:solidFill>
                <a:srgbClr val="015280"/>
              </a:solidFill>
              <a:latin typeface="Helvetica" pitchFamily="2" charset="0"/>
            </a:endParaRPr>
          </a:p>
          <a:p>
            <a:pPr defTabSz="685800">
              <a:spcAft>
                <a:spcPts val="600"/>
              </a:spcAft>
            </a:pPr>
            <a:r>
              <a:rPr lang="en-US" sz="1000" b="1" i="1" dirty="0">
                <a:solidFill>
                  <a:srgbClr val="015280"/>
                </a:solidFill>
                <a:latin typeface="Helvetica" pitchFamily="2" charset="0"/>
              </a:rPr>
              <a:t>EVIDENCE ACHIEVED BENCHMARK</a:t>
            </a:r>
            <a:endParaRPr lang="en-US" sz="1000" b="1" dirty="0">
              <a:solidFill>
                <a:srgbClr val="015280"/>
              </a:solidFill>
              <a:latin typeface="Helvetica" pitchFamily="2" charset="0"/>
            </a:endParaRPr>
          </a:p>
          <a:p>
            <a:pPr marL="214313" indent="-214313" defTabSz="685800">
              <a:spcAft>
                <a:spcPts val="600"/>
              </a:spcAft>
              <a:buFont typeface="Arial" panose="020B0604020202020204" pitchFamily="34" charset="0"/>
              <a:buChar char="•"/>
            </a:pPr>
            <a:r>
              <a:rPr lang="en-US" sz="1400" dirty="0">
                <a:solidFill>
                  <a:srgbClr val="000000"/>
                </a:solidFill>
                <a:latin typeface="Calibri" panose="020F0502020204030204" pitchFamily="34" charset="0"/>
              </a:rPr>
              <a:t>As evidenced by GMB facilitation Manual</a:t>
            </a:r>
          </a:p>
          <a:p>
            <a:pPr defTabSz="685800">
              <a:spcAft>
                <a:spcPts val="600"/>
              </a:spcAft>
            </a:pPr>
            <a:endParaRPr lang="en-US" sz="12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AE515CE-0A33-4E6E-E1C7-74B4817FB97A}"/>
              </a:ext>
            </a:extLst>
          </p:cNvPr>
          <p:cNvSpPr txBox="1"/>
          <p:nvPr/>
        </p:nvSpPr>
        <p:spPr>
          <a:xfrm>
            <a:off x="6108912" y="1857571"/>
            <a:ext cx="2223154" cy="2354491"/>
          </a:xfrm>
          <a:prstGeom prst="rect">
            <a:avLst/>
          </a:prstGeom>
          <a:noFill/>
        </p:spPr>
        <p:txBody>
          <a:bodyPr wrap="square" rtlCol="0">
            <a:spAutoFit/>
          </a:bodyPr>
          <a:lstStyle/>
          <a:p>
            <a:pPr algn="ctr" defTabSz="685800"/>
            <a:endParaRPr lang="en-US" sz="1050" b="1" dirty="0">
              <a:solidFill>
                <a:prstClr val="black"/>
              </a:solidFill>
              <a:latin typeface="Helvetica" pitchFamily="2" charset="0"/>
            </a:endParaRPr>
          </a:p>
          <a:p>
            <a:pPr algn="ctr" defTabSz="685800"/>
            <a:r>
              <a:rPr lang="en-US" sz="1350" b="1" dirty="0">
                <a:solidFill>
                  <a:srgbClr val="015280"/>
                </a:solidFill>
                <a:latin typeface="Helvetica" pitchFamily="2" charset="0"/>
              </a:rPr>
              <a:t>BENCHMARK 3</a:t>
            </a:r>
          </a:p>
          <a:p>
            <a:pPr defTabSz="685800"/>
            <a:endParaRPr lang="en-US" sz="600" b="1" dirty="0">
              <a:solidFill>
                <a:srgbClr val="015280"/>
              </a:solidFill>
              <a:latin typeface="Helvetica" pitchFamily="2" charset="0"/>
            </a:endParaRPr>
          </a:p>
          <a:p>
            <a:pPr defTabSz="685800"/>
            <a:r>
              <a:rPr lang="en-US" sz="1350" dirty="0">
                <a:solidFill>
                  <a:srgbClr val="000000"/>
                </a:solidFill>
                <a:latin typeface="Calibri" panose="020F0502020204030204" pitchFamily="34" charset="0"/>
              </a:rPr>
              <a:t>CAC provides feedback on dissemination materials for this phase</a:t>
            </a:r>
          </a:p>
          <a:p>
            <a:pPr defTabSz="685800"/>
            <a:endParaRPr lang="en-US" sz="1050" b="1" i="1" dirty="0">
              <a:solidFill>
                <a:srgbClr val="015280"/>
              </a:solidFill>
              <a:latin typeface="Helvetica" pitchFamily="2" charset="0"/>
            </a:endParaRPr>
          </a:p>
          <a:p>
            <a:pPr algn="ctr" defTabSz="685800"/>
            <a:endParaRPr lang="en-US" sz="1100" b="1" i="1" dirty="0">
              <a:solidFill>
                <a:srgbClr val="015280"/>
              </a:solidFill>
              <a:latin typeface="Helvetica" pitchFamily="2" charset="0"/>
            </a:endParaRPr>
          </a:p>
          <a:p>
            <a:pPr algn="ctr" defTabSz="685800"/>
            <a:r>
              <a:rPr lang="en-US" sz="1000" b="1" i="1" dirty="0">
                <a:solidFill>
                  <a:srgbClr val="015280"/>
                </a:solidFill>
                <a:latin typeface="Helvetica" pitchFamily="2" charset="0"/>
              </a:rPr>
              <a:t>EVIDENCE ACHIEVED BENCHMARK</a:t>
            </a:r>
          </a:p>
          <a:p>
            <a:pPr algn="ctr" defTabSz="685800"/>
            <a:endParaRPr lang="en-US" sz="700" b="1" dirty="0">
              <a:solidFill>
                <a:srgbClr val="015280"/>
              </a:solidFill>
              <a:latin typeface="Helvetica" pitchFamily="2" charset="0"/>
            </a:endParaRPr>
          </a:p>
          <a:p>
            <a:pPr marL="214313" indent="-214313" defTabSz="685800">
              <a:spcAft>
                <a:spcPts val="600"/>
              </a:spcAft>
              <a:buFont typeface="Arial" panose="020B0604020202020204" pitchFamily="34" charset="0"/>
              <a:buChar char="•"/>
            </a:pPr>
            <a:r>
              <a:rPr lang="en-US" sz="1400" dirty="0">
                <a:solidFill>
                  <a:srgbClr val="000000"/>
                </a:solidFill>
                <a:latin typeface="Calibri" panose="020F0502020204030204" pitchFamily="34" charset="0"/>
              </a:rPr>
              <a:t>As evidenced by meeting minutes</a:t>
            </a:r>
            <a:endParaRPr lang="en-US" sz="14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0C338487-479D-FBE5-9988-2D14B45351E5}"/>
              </a:ext>
            </a:extLst>
          </p:cNvPr>
          <p:cNvSpPr/>
          <p:nvPr/>
        </p:nvSpPr>
        <p:spPr>
          <a:xfrm>
            <a:off x="705455" y="1821552"/>
            <a:ext cx="2644830" cy="1247404"/>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4" name="Rectangle 2">
            <a:extLst>
              <a:ext uri="{FF2B5EF4-FFF2-40B4-BE49-F238E27FC236}">
                <a16:creationId xmlns:a16="http://schemas.microsoft.com/office/drawing/2014/main" id="{FA368370-6838-C6F3-A408-AECE53310DE0}"/>
              </a:ext>
            </a:extLst>
          </p:cNvPr>
          <p:cNvSpPr>
            <a:spLocks noChangeArrowheads="1"/>
          </p:cNvSpPr>
          <p:nvPr/>
        </p:nvSpPr>
        <p:spPr bwMode="auto">
          <a:xfrm>
            <a:off x="1" y="614877"/>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1350">
                <a:solidFill>
                  <a:prstClr val="black"/>
                </a:solidFill>
                <a:latin typeface="Arial" panose="020B0604020202020204" pitchFamily="34" charset="0"/>
              </a:rPr>
            </a:br>
            <a:endParaRPr lang="en-US" altLang="en-US" sz="1350">
              <a:solidFill>
                <a:prstClr val="black"/>
              </a:solidFill>
              <a:latin typeface="Arial" panose="020B0604020202020204" pitchFamily="34" charset="0"/>
            </a:endParaRPr>
          </a:p>
        </p:txBody>
      </p:sp>
      <p:sp>
        <p:nvSpPr>
          <p:cNvPr id="10" name="TextBox 9">
            <a:extLst>
              <a:ext uri="{FF2B5EF4-FFF2-40B4-BE49-F238E27FC236}">
                <a16:creationId xmlns:a16="http://schemas.microsoft.com/office/drawing/2014/main" id="{4530CF35-5F00-1202-E672-2AEAE5294F25}"/>
              </a:ext>
            </a:extLst>
          </p:cNvPr>
          <p:cNvSpPr txBox="1"/>
          <p:nvPr/>
        </p:nvSpPr>
        <p:spPr>
          <a:xfrm>
            <a:off x="3535290" y="1861116"/>
            <a:ext cx="2280278" cy="2354491"/>
          </a:xfrm>
          <a:prstGeom prst="rect">
            <a:avLst/>
          </a:prstGeom>
          <a:noFill/>
        </p:spPr>
        <p:txBody>
          <a:bodyPr wrap="square" rtlCol="0">
            <a:spAutoFit/>
          </a:bodyPr>
          <a:lstStyle/>
          <a:p>
            <a:pPr algn="ctr" defTabSz="685800"/>
            <a:endParaRPr lang="en-US" sz="1050" b="1" dirty="0">
              <a:solidFill>
                <a:prstClr val="black"/>
              </a:solidFill>
              <a:latin typeface="Helvetica" pitchFamily="2" charset="0"/>
            </a:endParaRPr>
          </a:p>
          <a:p>
            <a:pPr algn="ctr" defTabSz="685800"/>
            <a:r>
              <a:rPr lang="en-US" sz="1350" b="1" dirty="0">
                <a:solidFill>
                  <a:srgbClr val="015280"/>
                </a:solidFill>
                <a:latin typeface="Helvetica" pitchFamily="2" charset="0"/>
              </a:rPr>
              <a:t>BENCHMARK 2</a:t>
            </a:r>
          </a:p>
          <a:p>
            <a:pPr defTabSz="685800"/>
            <a:endParaRPr lang="en-US" sz="600" b="1" dirty="0">
              <a:solidFill>
                <a:srgbClr val="015280"/>
              </a:solidFill>
              <a:latin typeface="Helvetica" pitchFamily="2" charset="0"/>
            </a:endParaRPr>
          </a:p>
          <a:p>
            <a:pPr defTabSz="685800"/>
            <a:r>
              <a:rPr lang="en-US" sz="1350" dirty="0">
                <a:solidFill>
                  <a:srgbClr val="000000"/>
                </a:solidFill>
                <a:latin typeface="Calibri" panose="020F0502020204030204" pitchFamily="34" charset="0"/>
              </a:rPr>
              <a:t>Joint facilitation of nonpatient community  focus groups with People’s Committee</a:t>
            </a:r>
          </a:p>
          <a:p>
            <a:pPr defTabSz="685800"/>
            <a:endParaRPr lang="en-US" sz="1050" dirty="0">
              <a:solidFill>
                <a:srgbClr val="000000"/>
              </a:solidFill>
              <a:latin typeface="Calibri" panose="020F0502020204030204" pitchFamily="34" charset="0"/>
            </a:endParaRPr>
          </a:p>
          <a:p>
            <a:pPr defTabSz="685800"/>
            <a:endParaRPr lang="en-US" sz="1100" b="1" i="1" dirty="0">
              <a:solidFill>
                <a:srgbClr val="015280"/>
              </a:solidFill>
              <a:latin typeface="Helvetica" pitchFamily="2" charset="0"/>
            </a:endParaRPr>
          </a:p>
          <a:p>
            <a:pPr algn="ctr" defTabSz="685800"/>
            <a:r>
              <a:rPr lang="en-US" sz="1000" b="1" i="1" dirty="0">
                <a:solidFill>
                  <a:srgbClr val="015280"/>
                </a:solidFill>
                <a:latin typeface="Helvetica" pitchFamily="2" charset="0"/>
              </a:rPr>
              <a:t>EVIDENCE ACHIEVED BENCHMARK</a:t>
            </a:r>
          </a:p>
          <a:p>
            <a:pPr algn="ctr" defTabSz="685800"/>
            <a:endParaRPr lang="en-US" sz="700" b="1" dirty="0">
              <a:solidFill>
                <a:srgbClr val="015280"/>
              </a:solidFill>
              <a:latin typeface="Helvetica" pitchFamily="2" charset="0"/>
            </a:endParaRPr>
          </a:p>
          <a:p>
            <a:pPr marL="214313" indent="-214313" defTabSz="685800">
              <a:spcAft>
                <a:spcPts val="600"/>
              </a:spcAft>
              <a:buFont typeface="Arial" panose="020B0604020202020204" pitchFamily="34" charset="0"/>
              <a:buChar char="•"/>
            </a:pPr>
            <a:r>
              <a:rPr lang="en-US" sz="1400" dirty="0">
                <a:solidFill>
                  <a:srgbClr val="000000"/>
                </a:solidFill>
                <a:latin typeface="Calibri" panose="020F0502020204030204" pitchFamily="34" charset="0"/>
              </a:rPr>
              <a:t>As evidenced by meeting minutes</a:t>
            </a:r>
            <a:endParaRPr lang="en-US" sz="14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947575A8-4E76-0E92-CECB-444A19D4CCC6}"/>
              </a:ext>
            </a:extLst>
          </p:cNvPr>
          <p:cNvSpPr/>
          <p:nvPr/>
        </p:nvSpPr>
        <p:spPr>
          <a:xfrm>
            <a:off x="699748" y="1544787"/>
            <a:ext cx="7670210" cy="415274"/>
          </a:xfrm>
          <a:prstGeom prst="rect">
            <a:avLst/>
          </a:prstGeom>
          <a:solidFill>
            <a:srgbClr val="2B8A92"/>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3" name="TextBox 12">
            <a:extLst>
              <a:ext uri="{FF2B5EF4-FFF2-40B4-BE49-F238E27FC236}">
                <a16:creationId xmlns:a16="http://schemas.microsoft.com/office/drawing/2014/main" id="{6715A026-7C99-7427-7780-5E4C9EC2F7B7}"/>
              </a:ext>
            </a:extLst>
          </p:cNvPr>
          <p:cNvSpPr txBox="1"/>
          <p:nvPr/>
        </p:nvSpPr>
        <p:spPr>
          <a:xfrm>
            <a:off x="699747" y="1590728"/>
            <a:ext cx="7670210" cy="369332"/>
          </a:xfrm>
          <a:prstGeom prst="rect">
            <a:avLst/>
          </a:prstGeom>
          <a:noFill/>
        </p:spPr>
        <p:txBody>
          <a:bodyPr wrap="square" rtlCol="0">
            <a:spAutoFit/>
          </a:bodyPr>
          <a:lstStyle/>
          <a:p>
            <a:pPr algn="ctr" defTabSz="685800"/>
            <a:r>
              <a:rPr lang="en-US" b="1" spc="225" dirty="0">
                <a:solidFill>
                  <a:prstClr val="white"/>
                </a:solidFill>
                <a:latin typeface="Helvetica" pitchFamily="2" charset="0"/>
              </a:rPr>
              <a:t>SHARED POWER</a:t>
            </a:r>
            <a:endParaRPr lang="en-US" spc="225" dirty="0">
              <a:solidFill>
                <a:prstClr val="black"/>
              </a:solidFill>
              <a:latin typeface="Helvetica" pitchFamily="2" charset="0"/>
            </a:endParaRPr>
          </a:p>
        </p:txBody>
      </p:sp>
      <p:sp>
        <p:nvSpPr>
          <p:cNvPr id="14" name="TextBox 13">
            <a:extLst>
              <a:ext uri="{FF2B5EF4-FFF2-40B4-BE49-F238E27FC236}">
                <a16:creationId xmlns:a16="http://schemas.microsoft.com/office/drawing/2014/main" id="{1E2519DA-A896-09CC-96A0-941D4153A1C9}"/>
              </a:ext>
            </a:extLst>
          </p:cNvPr>
          <p:cNvSpPr txBox="1"/>
          <p:nvPr/>
        </p:nvSpPr>
        <p:spPr>
          <a:xfrm>
            <a:off x="63301" y="1189360"/>
            <a:ext cx="9017399" cy="323165"/>
          </a:xfrm>
          <a:prstGeom prst="rect">
            <a:avLst/>
          </a:prstGeom>
          <a:noFill/>
        </p:spPr>
        <p:txBody>
          <a:bodyPr wrap="square" rtlCol="0">
            <a:spAutoFit/>
          </a:bodyPr>
          <a:lstStyle/>
          <a:p>
            <a:pPr algn="ctr" defTabSz="685800"/>
            <a:r>
              <a:rPr lang="en-US" sz="1500" b="1" dirty="0">
                <a:solidFill>
                  <a:srgbClr val="015280"/>
                </a:solidFill>
                <a:latin typeface="Helvetica" pitchFamily="2" charset="0"/>
              </a:rPr>
              <a:t>Pillar 1: Strengthened Partnerships</a:t>
            </a:r>
          </a:p>
        </p:txBody>
      </p:sp>
      <p:pic>
        <p:nvPicPr>
          <p:cNvPr id="17" name="Picture 16" descr="A green and black puzzle piece&#10;&#10;Description automatically generated">
            <a:extLst>
              <a:ext uri="{FF2B5EF4-FFF2-40B4-BE49-F238E27FC236}">
                <a16:creationId xmlns:a16="http://schemas.microsoft.com/office/drawing/2014/main" id="{7B464DFA-4389-45CC-A8F3-E4C7797D8F64}"/>
              </a:ext>
            </a:extLst>
          </p:cNvPr>
          <p:cNvPicPr>
            <a:picLocks noChangeAspect="1"/>
          </p:cNvPicPr>
          <p:nvPr/>
        </p:nvPicPr>
        <p:blipFill>
          <a:blip r:embed="rId2"/>
          <a:stretch>
            <a:fillRect/>
          </a:stretch>
        </p:blipFill>
        <p:spPr>
          <a:xfrm>
            <a:off x="499884" y="1209418"/>
            <a:ext cx="855620" cy="6707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9604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990A392-1719-6640-0E39-F838E07F3426}"/>
              </a:ext>
            </a:extLst>
          </p:cNvPr>
          <p:cNvSpPr/>
          <p:nvPr/>
        </p:nvSpPr>
        <p:spPr>
          <a:xfrm flipV="1">
            <a:off x="4636326" y="1918692"/>
            <a:ext cx="3733630" cy="943562"/>
          </a:xfrm>
          <a:prstGeom prst="rect">
            <a:avLst/>
          </a:prstGeom>
          <a:solidFill>
            <a:srgbClr val="A8D5A4">
              <a:alpha val="202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lgn="ctr" defTabSz="685800">
              <a:buFont typeface="Arial" panose="020B0604020202020204" pitchFamily="34" charset="0"/>
              <a:buChar char="•"/>
            </a:pPr>
            <a:endParaRPr lang="en-US" sz="1350" dirty="0">
              <a:solidFill>
                <a:prstClr val="white"/>
              </a:solidFill>
              <a:latin typeface="Aptos" panose="02110004020202020204"/>
            </a:endParaRPr>
          </a:p>
        </p:txBody>
      </p:sp>
      <p:sp>
        <p:nvSpPr>
          <p:cNvPr id="16" name="Rectangle 15">
            <a:extLst>
              <a:ext uri="{FF2B5EF4-FFF2-40B4-BE49-F238E27FC236}">
                <a16:creationId xmlns:a16="http://schemas.microsoft.com/office/drawing/2014/main" id="{04423CDD-24F8-794A-6B2E-16408AD05BBB}"/>
              </a:ext>
            </a:extLst>
          </p:cNvPr>
          <p:cNvSpPr/>
          <p:nvPr/>
        </p:nvSpPr>
        <p:spPr>
          <a:xfrm flipV="1">
            <a:off x="699745" y="1934878"/>
            <a:ext cx="3733631" cy="911191"/>
          </a:xfrm>
          <a:prstGeom prst="rect">
            <a:avLst/>
          </a:prstGeom>
          <a:solidFill>
            <a:srgbClr val="A8D5A4">
              <a:alpha val="202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lgn="ctr" defTabSz="685800">
              <a:buFont typeface="Arial" panose="020B0604020202020204" pitchFamily="34" charset="0"/>
              <a:buChar char="•"/>
            </a:pPr>
            <a:endParaRPr lang="en-US" sz="1350" dirty="0">
              <a:solidFill>
                <a:prstClr val="white"/>
              </a:solidFill>
              <a:latin typeface="Aptos" panose="02110004020202020204"/>
            </a:endParaRPr>
          </a:p>
        </p:txBody>
      </p:sp>
      <p:sp>
        <p:nvSpPr>
          <p:cNvPr id="6" name="TextBox 5">
            <a:extLst>
              <a:ext uri="{FF2B5EF4-FFF2-40B4-BE49-F238E27FC236}">
                <a16:creationId xmlns:a16="http://schemas.microsoft.com/office/drawing/2014/main" id="{8DE69D0B-45D7-7E10-306E-DEC33116BC75}"/>
              </a:ext>
            </a:extLst>
          </p:cNvPr>
          <p:cNvSpPr txBox="1"/>
          <p:nvPr/>
        </p:nvSpPr>
        <p:spPr>
          <a:xfrm>
            <a:off x="1051559" y="1902506"/>
            <a:ext cx="3017108" cy="2423740"/>
          </a:xfrm>
          <a:prstGeom prst="rect">
            <a:avLst/>
          </a:prstGeom>
          <a:noFill/>
        </p:spPr>
        <p:txBody>
          <a:bodyPr wrap="square" rtlCol="0">
            <a:spAutoFit/>
          </a:bodyPr>
          <a:lstStyle/>
          <a:p>
            <a:pPr algn="ctr" defTabSz="685800"/>
            <a:endParaRPr lang="en-US" sz="1050" b="1" dirty="0">
              <a:solidFill>
                <a:prstClr val="black"/>
              </a:solidFill>
              <a:latin typeface="Helvetica" pitchFamily="2" charset="0"/>
            </a:endParaRPr>
          </a:p>
          <a:p>
            <a:pPr algn="ctr" defTabSz="685800"/>
            <a:r>
              <a:rPr lang="en-US" sz="1350" b="1" dirty="0">
                <a:solidFill>
                  <a:srgbClr val="015280"/>
                </a:solidFill>
                <a:latin typeface="Helvetica" pitchFamily="2" charset="0"/>
              </a:rPr>
              <a:t>BENCHMARK 1</a:t>
            </a:r>
          </a:p>
          <a:p>
            <a:pPr defTabSz="685800"/>
            <a:endParaRPr lang="en-US" sz="600" b="1" dirty="0">
              <a:solidFill>
                <a:srgbClr val="015280"/>
              </a:solidFill>
              <a:latin typeface="Helvetica" pitchFamily="2" charset="0"/>
            </a:endParaRPr>
          </a:p>
          <a:p>
            <a:pPr algn="ctr" defTabSz="685800">
              <a:spcAft>
                <a:spcPts val="600"/>
              </a:spcAft>
            </a:pPr>
            <a:r>
              <a:rPr lang="en-US" sz="1350" dirty="0">
                <a:solidFill>
                  <a:srgbClr val="000000"/>
                </a:solidFill>
                <a:latin typeface="Calibri" panose="020F0502020204030204" pitchFamily="34" charset="0"/>
              </a:rPr>
              <a:t>Manualized depiction of this phase</a:t>
            </a:r>
          </a:p>
          <a:p>
            <a:pPr defTabSz="685800">
              <a:spcAft>
                <a:spcPts val="600"/>
              </a:spcAft>
            </a:pPr>
            <a:endParaRPr lang="en-US" sz="1050" dirty="0">
              <a:solidFill>
                <a:srgbClr val="000000"/>
              </a:solidFill>
              <a:latin typeface="Calibri" panose="020F0502020204030204" pitchFamily="34" charset="0"/>
            </a:endParaRPr>
          </a:p>
          <a:p>
            <a:pPr defTabSz="685800">
              <a:spcAft>
                <a:spcPts val="600"/>
              </a:spcAft>
            </a:pPr>
            <a:endParaRPr lang="en-US" sz="1050" dirty="0">
              <a:solidFill>
                <a:srgbClr val="000000"/>
              </a:solidFill>
              <a:latin typeface="Calibri" panose="020F0502020204030204" pitchFamily="34" charset="0"/>
            </a:endParaRPr>
          </a:p>
          <a:p>
            <a:pPr algn="ctr" defTabSz="685800">
              <a:spcAft>
                <a:spcPts val="600"/>
              </a:spcAft>
            </a:pPr>
            <a:r>
              <a:rPr lang="en-US" sz="1100" b="1" i="1" dirty="0">
                <a:solidFill>
                  <a:srgbClr val="015280"/>
                </a:solidFill>
                <a:latin typeface="Helvetica" pitchFamily="2" charset="0"/>
              </a:rPr>
              <a:t>EVIDENCE ACHIEVED BENCHMARK</a:t>
            </a:r>
            <a:endParaRPr lang="en-US" sz="1100" b="1" dirty="0">
              <a:solidFill>
                <a:srgbClr val="015280"/>
              </a:solidFill>
              <a:latin typeface="Helvetica" pitchFamily="2" charset="0"/>
            </a:endParaRPr>
          </a:p>
          <a:p>
            <a:pPr marL="214313" indent="-214313" defTabSz="685800">
              <a:spcAft>
                <a:spcPts val="600"/>
              </a:spcAft>
              <a:buFont typeface="Arial" panose="020B0604020202020204" pitchFamily="34" charset="0"/>
              <a:buChar char="•"/>
            </a:pPr>
            <a:r>
              <a:rPr lang="en-US" sz="1400" dirty="0">
                <a:solidFill>
                  <a:srgbClr val="000000"/>
                </a:solidFill>
                <a:latin typeface="Calibri" panose="020F0502020204030204" pitchFamily="34" charset="0"/>
              </a:rPr>
              <a:t>As evidenced by researcher and advisory groups review manual depiction of this phase Conceptual framework</a:t>
            </a:r>
            <a:endParaRPr lang="en-US" sz="14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0C338487-479D-FBE5-9988-2D14B45351E5}"/>
              </a:ext>
            </a:extLst>
          </p:cNvPr>
          <p:cNvSpPr/>
          <p:nvPr/>
        </p:nvSpPr>
        <p:spPr>
          <a:xfrm>
            <a:off x="699745" y="1857153"/>
            <a:ext cx="3733630" cy="988917"/>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4" name="Rectangle 2">
            <a:extLst>
              <a:ext uri="{FF2B5EF4-FFF2-40B4-BE49-F238E27FC236}">
                <a16:creationId xmlns:a16="http://schemas.microsoft.com/office/drawing/2014/main" id="{FA368370-6838-C6F3-A408-AECE53310DE0}"/>
              </a:ext>
            </a:extLst>
          </p:cNvPr>
          <p:cNvSpPr>
            <a:spLocks noChangeArrowheads="1"/>
          </p:cNvSpPr>
          <p:nvPr/>
        </p:nvSpPr>
        <p:spPr bwMode="auto">
          <a:xfrm>
            <a:off x="1" y="614877"/>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1350">
                <a:solidFill>
                  <a:prstClr val="black"/>
                </a:solidFill>
                <a:latin typeface="Arial" panose="020B0604020202020204" pitchFamily="34" charset="0"/>
              </a:rPr>
            </a:br>
            <a:endParaRPr lang="en-US" altLang="en-US" sz="1350">
              <a:solidFill>
                <a:prstClr val="black"/>
              </a:solidFill>
              <a:latin typeface="Arial" panose="020B0604020202020204" pitchFamily="34" charset="0"/>
            </a:endParaRPr>
          </a:p>
        </p:txBody>
      </p:sp>
      <p:sp>
        <p:nvSpPr>
          <p:cNvPr id="7" name="Rectangle 3">
            <a:extLst>
              <a:ext uri="{FF2B5EF4-FFF2-40B4-BE49-F238E27FC236}">
                <a16:creationId xmlns:a16="http://schemas.microsoft.com/office/drawing/2014/main" id="{E9D696C0-10C0-E12C-9BBB-9B14D641E7ED}"/>
              </a:ext>
            </a:extLst>
          </p:cNvPr>
          <p:cNvSpPr>
            <a:spLocks noChangeArrowheads="1"/>
          </p:cNvSpPr>
          <p:nvPr/>
        </p:nvSpPr>
        <p:spPr bwMode="auto">
          <a:xfrm>
            <a:off x="114301" y="729177"/>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1350">
                <a:solidFill>
                  <a:prstClr val="black"/>
                </a:solidFill>
                <a:latin typeface="Arial" panose="020B0604020202020204" pitchFamily="34" charset="0"/>
              </a:rPr>
            </a:br>
            <a:endParaRPr lang="en-US" altLang="en-US" sz="1350">
              <a:solidFill>
                <a:prstClr val="black"/>
              </a:solidFill>
              <a:latin typeface="Arial" panose="020B0604020202020204" pitchFamily="34" charset="0"/>
            </a:endParaRPr>
          </a:p>
        </p:txBody>
      </p:sp>
      <p:sp>
        <p:nvSpPr>
          <p:cNvPr id="10" name="TextBox 9">
            <a:extLst>
              <a:ext uri="{FF2B5EF4-FFF2-40B4-BE49-F238E27FC236}">
                <a16:creationId xmlns:a16="http://schemas.microsoft.com/office/drawing/2014/main" id="{4530CF35-5F00-1202-E672-2AEAE5294F25}"/>
              </a:ext>
            </a:extLst>
          </p:cNvPr>
          <p:cNvSpPr txBox="1"/>
          <p:nvPr/>
        </p:nvSpPr>
        <p:spPr>
          <a:xfrm>
            <a:off x="4846321" y="1936978"/>
            <a:ext cx="3119978" cy="2169825"/>
          </a:xfrm>
          <a:prstGeom prst="rect">
            <a:avLst/>
          </a:prstGeom>
          <a:noFill/>
        </p:spPr>
        <p:txBody>
          <a:bodyPr wrap="square" rtlCol="0">
            <a:spAutoFit/>
          </a:bodyPr>
          <a:lstStyle/>
          <a:p>
            <a:pPr algn="ctr" defTabSz="685800"/>
            <a:endParaRPr lang="en-US" sz="1050" b="1" dirty="0">
              <a:solidFill>
                <a:prstClr val="black"/>
              </a:solidFill>
              <a:latin typeface="Helvetica" pitchFamily="2" charset="0"/>
            </a:endParaRPr>
          </a:p>
          <a:p>
            <a:pPr algn="ctr" defTabSz="685800"/>
            <a:r>
              <a:rPr lang="en-US" sz="1350" b="1" dirty="0">
                <a:solidFill>
                  <a:srgbClr val="015280"/>
                </a:solidFill>
                <a:latin typeface="Helvetica" pitchFamily="2" charset="0"/>
              </a:rPr>
              <a:t>BENCHMARK 2</a:t>
            </a:r>
          </a:p>
          <a:p>
            <a:pPr defTabSz="685800"/>
            <a:endParaRPr lang="en-US" sz="600" b="1" dirty="0">
              <a:solidFill>
                <a:srgbClr val="015280"/>
              </a:solidFill>
              <a:latin typeface="Helvetica" pitchFamily="2" charset="0"/>
            </a:endParaRPr>
          </a:p>
          <a:p>
            <a:pPr algn="ctr" defTabSz="685800"/>
            <a:r>
              <a:rPr lang="en-US" sz="1350" dirty="0">
                <a:solidFill>
                  <a:srgbClr val="000000"/>
                </a:solidFill>
                <a:latin typeface="Calibri" panose="020F0502020204030204" pitchFamily="34" charset="0"/>
              </a:rPr>
              <a:t>Community Engagement paper drafted</a:t>
            </a:r>
          </a:p>
          <a:p>
            <a:pPr defTabSz="685800"/>
            <a:endParaRPr lang="en-US" sz="1050" dirty="0">
              <a:solidFill>
                <a:srgbClr val="000000"/>
              </a:solidFill>
              <a:latin typeface="Calibri" panose="020F0502020204030204" pitchFamily="34" charset="0"/>
            </a:endParaRPr>
          </a:p>
          <a:p>
            <a:pPr defTabSz="685800"/>
            <a:endParaRPr lang="en-US" sz="1050" dirty="0">
              <a:solidFill>
                <a:srgbClr val="000000"/>
              </a:solidFill>
              <a:latin typeface="Calibri" panose="020F0502020204030204" pitchFamily="34" charset="0"/>
            </a:endParaRPr>
          </a:p>
          <a:p>
            <a:pPr defTabSz="685800"/>
            <a:endParaRPr lang="en-US" sz="1050" b="1" i="1" dirty="0">
              <a:solidFill>
                <a:srgbClr val="015280"/>
              </a:solidFill>
              <a:latin typeface="Helvetica" pitchFamily="2" charset="0"/>
            </a:endParaRPr>
          </a:p>
          <a:p>
            <a:pPr algn="ctr" defTabSz="685800"/>
            <a:r>
              <a:rPr lang="en-US" sz="1100" b="1" i="1" dirty="0">
                <a:solidFill>
                  <a:srgbClr val="015280"/>
                </a:solidFill>
                <a:latin typeface="Helvetica" pitchFamily="2" charset="0"/>
              </a:rPr>
              <a:t>EVIDENCE ACHIEVED BENCHMARK</a:t>
            </a:r>
          </a:p>
          <a:p>
            <a:pPr algn="ctr" defTabSz="685800"/>
            <a:endParaRPr lang="en-US" sz="700" b="1" dirty="0">
              <a:solidFill>
                <a:srgbClr val="015280"/>
              </a:solidFill>
              <a:latin typeface="Helvetica" pitchFamily="2" charset="0"/>
            </a:endParaRPr>
          </a:p>
          <a:p>
            <a:pPr marL="214313" indent="-214313" defTabSz="685800">
              <a:spcAft>
                <a:spcPts val="600"/>
              </a:spcAft>
              <a:buFont typeface="Arial" panose="020B0604020202020204" pitchFamily="34" charset="0"/>
              <a:buChar char="•"/>
            </a:pPr>
            <a:r>
              <a:rPr lang="en-US" sz="1400" dirty="0">
                <a:solidFill>
                  <a:srgbClr val="000000"/>
                </a:solidFill>
                <a:latin typeface="Calibri" panose="020F0502020204030204" pitchFamily="34" charset="0"/>
              </a:rPr>
              <a:t>As evidenced by researcher and advisory group feedback on Pillar 1 paper</a:t>
            </a:r>
            <a:endParaRPr lang="en-US" sz="14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2C21E347-0A3F-3834-6033-448F3FA7D14A}"/>
              </a:ext>
            </a:extLst>
          </p:cNvPr>
          <p:cNvSpPr/>
          <p:nvPr/>
        </p:nvSpPr>
        <p:spPr>
          <a:xfrm>
            <a:off x="4636324" y="1902507"/>
            <a:ext cx="3733631" cy="943564"/>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 name="Rectangle 1">
            <a:extLst>
              <a:ext uri="{FF2B5EF4-FFF2-40B4-BE49-F238E27FC236}">
                <a16:creationId xmlns:a16="http://schemas.microsoft.com/office/drawing/2014/main" id="{AA6BD0C1-A75D-C1F2-8A8E-929F3987240E}"/>
              </a:ext>
            </a:extLst>
          </p:cNvPr>
          <p:cNvSpPr/>
          <p:nvPr/>
        </p:nvSpPr>
        <p:spPr>
          <a:xfrm>
            <a:off x="699748" y="1544787"/>
            <a:ext cx="7670210" cy="415274"/>
          </a:xfrm>
          <a:prstGeom prst="rect">
            <a:avLst/>
          </a:prstGeom>
          <a:solidFill>
            <a:srgbClr val="2B8A92"/>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3" name="TextBox 2">
            <a:extLst>
              <a:ext uri="{FF2B5EF4-FFF2-40B4-BE49-F238E27FC236}">
                <a16:creationId xmlns:a16="http://schemas.microsoft.com/office/drawing/2014/main" id="{8355183E-5935-5F45-2CD5-3738659EEC21}"/>
              </a:ext>
            </a:extLst>
          </p:cNvPr>
          <p:cNvSpPr txBox="1"/>
          <p:nvPr/>
        </p:nvSpPr>
        <p:spPr>
          <a:xfrm>
            <a:off x="1051560" y="1590728"/>
            <a:ext cx="7318397" cy="369332"/>
          </a:xfrm>
          <a:prstGeom prst="rect">
            <a:avLst/>
          </a:prstGeom>
          <a:noFill/>
        </p:spPr>
        <p:txBody>
          <a:bodyPr wrap="square" rtlCol="0">
            <a:spAutoFit/>
          </a:bodyPr>
          <a:lstStyle/>
          <a:p>
            <a:pPr algn="ctr" defTabSz="685800"/>
            <a:r>
              <a:rPr lang="en-US" b="1" dirty="0">
                <a:solidFill>
                  <a:prstClr val="white"/>
                </a:solidFill>
                <a:latin typeface="Helvetica" pitchFamily="2" charset="0"/>
              </a:rPr>
              <a:t>STRUCTURAL SUPPORTS FOR COMMUNITY ENGAGEMENT</a:t>
            </a:r>
            <a:endParaRPr lang="en-US" dirty="0">
              <a:solidFill>
                <a:prstClr val="black"/>
              </a:solidFill>
              <a:latin typeface="Helvetica" pitchFamily="2" charset="0"/>
            </a:endParaRPr>
          </a:p>
        </p:txBody>
      </p:sp>
      <p:sp>
        <p:nvSpPr>
          <p:cNvPr id="13" name="TextBox 12">
            <a:extLst>
              <a:ext uri="{FF2B5EF4-FFF2-40B4-BE49-F238E27FC236}">
                <a16:creationId xmlns:a16="http://schemas.microsoft.com/office/drawing/2014/main" id="{D664AEF7-2AC4-B45C-2F70-AC415B29CC5F}"/>
              </a:ext>
            </a:extLst>
          </p:cNvPr>
          <p:cNvSpPr txBox="1"/>
          <p:nvPr/>
        </p:nvSpPr>
        <p:spPr>
          <a:xfrm>
            <a:off x="63301" y="1189360"/>
            <a:ext cx="9017399" cy="323165"/>
          </a:xfrm>
          <a:prstGeom prst="rect">
            <a:avLst/>
          </a:prstGeom>
          <a:noFill/>
        </p:spPr>
        <p:txBody>
          <a:bodyPr wrap="square" rtlCol="0">
            <a:spAutoFit/>
          </a:bodyPr>
          <a:lstStyle/>
          <a:p>
            <a:pPr algn="ctr" defTabSz="685800"/>
            <a:r>
              <a:rPr lang="en-US" sz="1500" b="1" dirty="0">
                <a:solidFill>
                  <a:srgbClr val="015280"/>
                </a:solidFill>
                <a:latin typeface="Helvetica" pitchFamily="2" charset="0"/>
              </a:rPr>
              <a:t>Pillar 1: Strengthened Partnerships</a:t>
            </a:r>
          </a:p>
        </p:txBody>
      </p:sp>
      <p:pic>
        <p:nvPicPr>
          <p:cNvPr id="14" name="Picture 13" descr="A green and black puzzle piece&#10;&#10;Description automatically generated">
            <a:extLst>
              <a:ext uri="{FF2B5EF4-FFF2-40B4-BE49-F238E27FC236}">
                <a16:creationId xmlns:a16="http://schemas.microsoft.com/office/drawing/2014/main" id="{75CCAF96-EA68-CF02-F2DC-C8FE7F0B2C7A}"/>
              </a:ext>
            </a:extLst>
          </p:cNvPr>
          <p:cNvPicPr>
            <a:picLocks noChangeAspect="1"/>
          </p:cNvPicPr>
          <p:nvPr/>
        </p:nvPicPr>
        <p:blipFill>
          <a:blip r:embed="rId2"/>
          <a:stretch>
            <a:fillRect/>
          </a:stretch>
        </p:blipFill>
        <p:spPr>
          <a:xfrm>
            <a:off x="447844" y="1208798"/>
            <a:ext cx="855620" cy="6707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3498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email">
            <a:extLst>
              <a:ext uri="{28A0092B-C50C-407E-A947-70E740481C1C}">
                <a14:useLocalDpi xmlns:a14="http://schemas.microsoft.com/office/drawing/2010/main"/>
              </a:ext>
            </a:extLst>
          </a:blip>
          <a:srcRect t="48001"/>
          <a:stretch/>
        </p:blipFill>
        <p:spPr>
          <a:xfrm>
            <a:off x="-16627" y="6262777"/>
            <a:ext cx="9191105" cy="590755"/>
          </a:xfrm>
          <a:prstGeom prst="rect">
            <a:avLst/>
          </a:prstGeom>
        </p:spPr>
      </p:pic>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627" y="-50800"/>
            <a:ext cx="9191105" cy="1385891"/>
          </a:xfrm>
          <a:prstGeom prst="rect">
            <a:avLst/>
          </a:prstGeom>
        </p:spPr>
      </p:pic>
      <p:sp>
        <p:nvSpPr>
          <p:cNvPr id="5" name="Rectangle 4"/>
          <p:cNvSpPr/>
          <p:nvPr/>
        </p:nvSpPr>
        <p:spPr>
          <a:xfrm>
            <a:off x="-10160" y="1335091"/>
            <a:ext cx="9184640" cy="4918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685800">
              <a:defRPr/>
            </a:pPr>
            <a:r>
              <a:rPr lang="en-US" sz="1600" b="1" dirty="0">
                <a:solidFill>
                  <a:srgbClr val="1F5B87"/>
                </a:solidFill>
                <a:ea typeface="Open Sans" panose="020B0606030504020204" pitchFamily="34" charset="0"/>
                <a:cs typeface="Open Sans" panose="020B0606030504020204" pitchFamily="34" charset="0"/>
              </a:rPr>
              <a:t>EXPANDED KNOWLEDGE</a:t>
            </a:r>
            <a:br>
              <a:rPr lang="en-US" sz="1600" dirty="0">
                <a:solidFill>
                  <a:srgbClr val="1F5B87"/>
                </a:solidFill>
                <a:ea typeface="Open Sans" panose="020B0606030504020204" pitchFamily="34" charset="0"/>
                <a:cs typeface="Open Sans" panose="020B0606030504020204" pitchFamily="34" charset="0"/>
              </a:rPr>
            </a:br>
            <a:r>
              <a:rPr lang="en-US" sz="1600" dirty="0">
                <a:solidFill>
                  <a:srgbClr val="1F5B87"/>
                </a:solidFill>
                <a:ea typeface="Open Sans" panose="020B0606030504020204" pitchFamily="34" charset="0"/>
                <a:cs typeface="Open Sans" panose="020B0606030504020204" pitchFamily="34" charset="0"/>
              </a:rPr>
              <a:t>	• Curricula, strategies, and tools</a:t>
            </a:r>
            <a:br>
              <a:rPr lang="en-US" sz="1600" dirty="0">
                <a:solidFill>
                  <a:srgbClr val="1F5B87"/>
                </a:solidFill>
                <a:ea typeface="Open Sans" panose="020B0606030504020204" pitchFamily="34" charset="0"/>
                <a:cs typeface="Open Sans" panose="020B0606030504020204" pitchFamily="34" charset="0"/>
              </a:rPr>
            </a:br>
            <a:r>
              <a:rPr lang="en-US" sz="1600" dirty="0">
                <a:solidFill>
                  <a:srgbClr val="1F5B87"/>
                </a:solidFill>
                <a:ea typeface="Open Sans" panose="020B0606030504020204" pitchFamily="34" charset="0"/>
                <a:cs typeface="Open Sans" panose="020B0606030504020204" pitchFamily="34" charset="0"/>
              </a:rPr>
              <a:t>	• Bi-directional learning</a:t>
            </a:r>
            <a:br>
              <a:rPr lang="en-US" sz="1600" dirty="0">
                <a:solidFill>
                  <a:srgbClr val="1F5B87"/>
                </a:solidFill>
                <a:ea typeface="Open Sans" panose="020B0606030504020204" pitchFamily="34" charset="0"/>
                <a:cs typeface="Open Sans" panose="020B0606030504020204" pitchFamily="34" charset="0"/>
              </a:rPr>
            </a:br>
            <a:r>
              <a:rPr lang="en-US" sz="1600" dirty="0">
                <a:solidFill>
                  <a:srgbClr val="1F5B87"/>
                </a:solidFill>
                <a:ea typeface="Open Sans" panose="020B0606030504020204" pitchFamily="34" charset="0"/>
                <a:cs typeface="Open Sans" panose="020B0606030504020204" pitchFamily="34" charset="0"/>
              </a:rPr>
              <a:t>	• Community ready information</a:t>
            </a:r>
            <a:br>
              <a:rPr lang="en-US" sz="1600" dirty="0">
                <a:solidFill>
                  <a:srgbClr val="1F5B87"/>
                </a:solidFill>
                <a:ea typeface="Open Sans" panose="020B0606030504020204" pitchFamily="34" charset="0"/>
                <a:cs typeface="Open Sans" panose="020B0606030504020204" pitchFamily="34" charset="0"/>
              </a:rPr>
            </a:br>
            <a:r>
              <a:rPr lang="en-US" sz="1600" dirty="0">
                <a:solidFill>
                  <a:srgbClr val="1F5B87"/>
                </a:solidFill>
                <a:ea typeface="Open Sans" panose="020B0606030504020204" pitchFamily="34" charset="0"/>
                <a:cs typeface="Open Sans" panose="020B0606030504020204" pitchFamily="34" charset="0"/>
              </a:rPr>
              <a:t>	• ORBIT Phase 1A Define Continued</a:t>
            </a:r>
          </a:p>
          <a:p>
            <a:pPr lvl="1" defTabSz="685800">
              <a:defRPr/>
            </a:pPr>
            <a:endParaRPr lang="en-US" sz="1600" b="1" dirty="0">
              <a:solidFill>
                <a:srgbClr val="1F5B87"/>
              </a:solidFill>
              <a:ea typeface="Open Sans" panose="020B0606030504020204" pitchFamily="34" charset="0"/>
              <a:cs typeface="Open Sans" panose="020B0606030504020204" pitchFamily="34" charset="0"/>
            </a:endParaRPr>
          </a:p>
          <a:p>
            <a:pPr lvl="1" defTabSz="685800">
              <a:defRPr/>
            </a:pPr>
            <a:r>
              <a:rPr lang="en-US" sz="1600" b="1" dirty="0">
                <a:solidFill>
                  <a:srgbClr val="1F5B87"/>
                </a:solidFill>
                <a:ea typeface="Open Sans" panose="020B0606030504020204" pitchFamily="34" charset="0"/>
                <a:cs typeface="Open Sans" panose="020B0606030504020204" pitchFamily="34" charset="0"/>
              </a:rPr>
              <a:t>HEALTH AND HEALTHCARE ACTIONS</a:t>
            </a:r>
            <a:br>
              <a:rPr lang="en-US" sz="1600" dirty="0">
                <a:solidFill>
                  <a:srgbClr val="1F5B87"/>
                </a:solidFill>
                <a:ea typeface="Open Sans" panose="020B0606030504020204" pitchFamily="34" charset="0"/>
                <a:cs typeface="Open Sans" panose="020B0606030504020204" pitchFamily="34" charset="0"/>
              </a:rPr>
            </a:br>
            <a:r>
              <a:rPr lang="en-US" sz="1600" dirty="0">
                <a:solidFill>
                  <a:srgbClr val="1F5B87"/>
                </a:solidFill>
                <a:ea typeface="Open Sans" panose="020B0606030504020204" pitchFamily="34" charset="0"/>
                <a:cs typeface="Open Sans" panose="020B0606030504020204" pitchFamily="34" charset="0"/>
              </a:rPr>
              <a:t>	• Community aligned solutions</a:t>
            </a:r>
            <a:br>
              <a:rPr lang="en-US" sz="1600" dirty="0">
                <a:solidFill>
                  <a:srgbClr val="1F5B87"/>
                </a:solidFill>
                <a:ea typeface="Open Sans" panose="020B0606030504020204" pitchFamily="34" charset="0"/>
                <a:cs typeface="Open Sans" panose="020B0606030504020204" pitchFamily="34" charset="0"/>
              </a:rPr>
            </a:br>
            <a:r>
              <a:rPr lang="en-US" sz="1600" dirty="0">
                <a:solidFill>
                  <a:srgbClr val="1F5B87"/>
                </a:solidFill>
                <a:ea typeface="Open Sans" panose="020B0606030504020204" pitchFamily="34" charset="0"/>
                <a:cs typeface="Open Sans" panose="020B0606030504020204" pitchFamily="34" charset="0"/>
              </a:rPr>
              <a:t>	• Actionable, implemented, and recognized solutions</a:t>
            </a:r>
            <a:br>
              <a:rPr lang="en-US" sz="1600" dirty="0">
                <a:solidFill>
                  <a:srgbClr val="1F5B87"/>
                </a:solidFill>
                <a:ea typeface="Open Sans" panose="020B0606030504020204" pitchFamily="34" charset="0"/>
                <a:cs typeface="Open Sans" panose="020B0606030504020204" pitchFamily="34" charset="0"/>
              </a:rPr>
            </a:br>
            <a:r>
              <a:rPr lang="en-US" sz="1600" dirty="0">
                <a:solidFill>
                  <a:srgbClr val="1F5B87"/>
                </a:solidFill>
                <a:ea typeface="Open Sans" panose="020B0606030504020204" pitchFamily="34" charset="0"/>
                <a:cs typeface="Open Sans" panose="020B0606030504020204" pitchFamily="34" charset="0"/>
              </a:rPr>
              <a:t>	• Sustainable solutions</a:t>
            </a:r>
            <a:br>
              <a:rPr lang="en-US" sz="1600" dirty="0">
                <a:solidFill>
                  <a:srgbClr val="1F5B87"/>
                </a:solidFill>
                <a:ea typeface="Open Sans" panose="020B0606030504020204" pitchFamily="34" charset="0"/>
                <a:cs typeface="Open Sans" panose="020B0606030504020204" pitchFamily="34" charset="0"/>
              </a:rPr>
            </a:br>
            <a:r>
              <a:rPr lang="en-US" sz="1600" dirty="0">
                <a:solidFill>
                  <a:srgbClr val="1F5B87"/>
                </a:solidFill>
                <a:ea typeface="Open Sans" panose="020B0606030504020204" pitchFamily="34" charset="0"/>
                <a:cs typeface="Open Sans" panose="020B0606030504020204" pitchFamily="34" charset="0"/>
              </a:rPr>
              <a:t>	• ORBIT Phase 1B Refine</a:t>
            </a:r>
          </a:p>
          <a:p>
            <a:pPr lvl="1" defTabSz="685800">
              <a:defRPr/>
            </a:pPr>
            <a:endParaRPr lang="en-US" sz="1600" dirty="0">
              <a:solidFill>
                <a:srgbClr val="1F5B87"/>
              </a:solidFill>
              <a:ea typeface="Open Sans" panose="020B0606030504020204" pitchFamily="34" charset="0"/>
              <a:cs typeface="Open Sans" panose="020B0606030504020204" pitchFamily="34" charset="0"/>
            </a:endParaRPr>
          </a:p>
          <a:p>
            <a:pPr lvl="1" defTabSz="685800">
              <a:defRPr/>
            </a:pPr>
            <a:r>
              <a:rPr lang="en-US" sz="1600" b="1" dirty="0">
                <a:solidFill>
                  <a:srgbClr val="1F5B87"/>
                </a:solidFill>
                <a:ea typeface="Open Sans" panose="020B0606030504020204" pitchFamily="34" charset="0"/>
                <a:cs typeface="Open Sans" panose="020B0606030504020204" pitchFamily="34" charset="0"/>
              </a:rPr>
              <a:t>THRIVING COMMUNITIES</a:t>
            </a:r>
            <a:br>
              <a:rPr lang="en-US" sz="1600" dirty="0">
                <a:solidFill>
                  <a:srgbClr val="1F5B87"/>
                </a:solidFill>
                <a:ea typeface="Open Sans" panose="020B0606030504020204" pitchFamily="34" charset="0"/>
                <a:cs typeface="Open Sans" panose="020B0606030504020204" pitchFamily="34" charset="0"/>
              </a:rPr>
            </a:br>
            <a:r>
              <a:rPr lang="en-US" sz="1600" dirty="0">
                <a:solidFill>
                  <a:srgbClr val="1F5B87"/>
                </a:solidFill>
                <a:ea typeface="Open Sans" panose="020B0606030504020204" pitchFamily="34" charset="0"/>
                <a:cs typeface="Open Sans" panose="020B0606030504020204" pitchFamily="34" charset="0"/>
              </a:rPr>
              <a:t>	• Physical and mental health</a:t>
            </a:r>
            <a:br>
              <a:rPr lang="en-US" sz="1600" dirty="0">
                <a:solidFill>
                  <a:srgbClr val="1F5B87"/>
                </a:solidFill>
                <a:ea typeface="Open Sans" panose="020B0606030504020204" pitchFamily="34" charset="0"/>
                <a:cs typeface="Open Sans" panose="020B0606030504020204" pitchFamily="34" charset="0"/>
              </a:rPr>
            </a:br>
            <a:r>
              <a:rPr lang="en-US" sz="1600" dirty="0">
                <a:solidFill>
                  <a:srgbClr val="1F5B87"/>
                </a:solidFill>
                <a:ea typeface="Open Sans" panose="020B0606030504020204" pitchFamily="34" charset="0"/>
                <a:cs typeface="Open Sans" panose="020B0606030504020204" pitchFamily="34" charset="0"/>
              </a:rPr>
              <a:t>	• Community capacity, connectivity. and power</a:t>
            </a:r>
            <a:br>
              <a:rPr lang="en-US" sz="1600" dirty="0">
                <a:solidFill>
                  <a:srgbClr val="1F5B87"/>
                </a:solidFill>
                <a:ea typeface="Open Sans" panose="020B0606030504020204" pitchFamily="34" charset="0"/>
                <a:cs typeface="Open Sans" panose="020B0606030504020204" pitchFamily="34" charset="0"/>
              </a:rPr>
            </a:br>
            <a:r>
              <a:rPr lang="en-US" sz="1600" dirty="0">
                <a:solidFill>
                  <a:srgbClr val="1F5B87"/>
                </a:solidFill>
                <a:ea typeface="Open Sans" panose="020B0606030504020204" pitchFamily="34" charset="0"/>
                <a:cs typeface="Open Sans" panose="020B0606030504020204" pitchFamily="34" charset="0"/>
              </a:rPr>
              <a:t>	• Community resiliency</a:t>
            </a:r>
            <a:br>
              <a:rPr lang="en-US" sz="1600" dirty="0">
                <a:solidFill>
                  <a:srgbClr val="1F5B87"/>
                </a:solidFill>
                <a:ea typeface="Open Sans" panose="020B0606030504020204" pitchFamily="34" charset="0"/>
                <a:cs typeface="Open Sans" panose="020B0606030504020204" pitchFamily="34" charset="0"/>
              </a:rPr>
            </a:br>
            <a:r>
              <a:rPr lang="en-US" sz="1600" dirty="0">
                <a:solidFill>
                  <a:srgbClr val="1F5B87"/>
                </a:solidFill>
                <a:ea typeface="Open Sans" panose="020B0606030504020204" pitchFamily="34" charset="0"/>
                <a:cs typeface="Open Sans" panose="020B0606030504020204" pitchFamily="34" charset="0"/>
              </a:rPr>
              <a:t>	• Life quality and well-being</a:t>
            </a:r>
            <a:br>
              <a:rPr lang="en-US" sz="1600" dirty="0">
                <a:solidFill>
                  <a:srgbClr val="1F5B87"/>
                </a:solidFill>
                <a:ea typeface="Open Sans" panose="020B0606030504020204" pitchFamily="34" charset="0"/>
                <a:cs typeface="Open Sans" panose="020B0606030504020204" pitchFamily="34" charset="0"/>
              </a:rPr>
            </a:br>
            <a:r>
              <a:rPr lang="en-US" sz="1600" dirty="0">
                <a:solidFill>
                  <a:srgbClr val="1F5B87"/>
                </a:solidFill>
                <a:ea typeface="Open Sans" panose="020B0606030504020204" pitchFamily="34" charset="0"/>
                <a:cs typeface="Open Sans" panose="020B0606030504020204" pitchFamily="34" charset="0"/>
              </a:rPr>
              <a:t>	• ORBIT Phase 2 and Beyond</a:t>
            </a:r>
          </a:p>
        </p:txBody>
      </p:sp>
      <p:sp>
        <p:nvSpPr>
          <p:cNvPr id="6" name="Rectangle 5"/>
          <p:cNvSpPr/>
          <p:nvPr/>
        </p:nvSpPr>
        <p:spPr>
          <a:xfrm>
            <a:off x="1391514" y="385168"/>
            <a:ext cx="6374822" cy="624936"/>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dirty="0">
                <a:latin typeface="Franklin Gothic Demi" panose="020B0703020102020204" pitchFamily="34" charset="0"/>
              </a:rPr>
              <a:t>Additional Pillars / Future Directions</a:t>
            </a:r>
          </a:p>
        </p:txBody>
      </p:sp>
    </p:spTree>
    <p:extLst>
      <p:ext uri="{BB962C8B-B14F-4D97-AF65-F5344CB8AC3E}">
        <p14:creationId xmlns:p14="http://schemas.microsoft.com/office/powerpoint/2010/main" val="3756686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39F46-8B4F-2494-3641-728B1581F8E7}"/>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A0F6F30B-336D-A8F6-05D9-C1DE4CBDE89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48001"/>
          <a:stretch/>
        </p:blipFill>
        <p:spPr>
          <a:xfrm>
            <a:off x="-16627" y="6262777"/>
            <a:ext cx="9191105" cy="590755"/>
          </a:xfrm>
          <a:prstGeom prst="rect">
            <a:avLst/>
          </a:prstGeom>
        </p:spPr>
      </p:pic>
      <p:pic>
        <p:nvPicPr>
          <p:cNvPr id="15" name="Picture 14">
            <a:extLst>
              <a:ext uri="{FF2B5EF4-FFF2-40B4-BE49-F238E27FC236}">
                <a16:creationId xmlns:a16="http://schemas.microsoft.com/office/drawing/2014/main" id="{94BDCAC1-F310-E9B5-1293-8D2CFEFA263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627" y="-50800"/>
            <a:ext cx="9191105" cy="1385891"/>
          </a:xfrm>
          <a:prstGeom prst="rect">
            <a:avLst/>
          </a:prstGeom>
        </p:spPr>
      </p:pic>
      <p:sp>
        <p:nvSpPr>
          <p:cNvPr id="5" name="Rectangle 4">
            <a:extLst>
              <a:ext uri="{FF2B5EF4-FFF2-40B4-BE49-F238E27FC236}">
                <a16:creationId xmlns:a16="http://schemas.microsoft.com/office/drawing/2014/main" id="{E853AC80-A272-6CD1-6873-AB0C3D942C7A}"/>
              </a:ext>
            </a:extLst>
          </p:cNvPr>
          <p:cNvSpPr/>
          <p:nvPr/>
        </p:nvSpPr>
        <p:spPr>
          <a:xfrm>
            <a:off x="-16627" y="1332598"/>
            <a:ext cx="9184640" cy="4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defTabSz="685800">
              <a:defRPr/>
            </a:pPr>
            <a:r>
              <a:rPr lang="en-US" sz="2800" dirty="0">
                <a:solidFill>
                  <a:srgbClr val="1F5B87"/>
                </a:solidFill>
                <a:ea typeface="Open Sans" panose="020B0606030504020204" pitchFamily="34" charset="0"/>
                <a:cs typeface="Open Sans" panose="020B0606030504020204" pitchFamily="34" charset="0"/>
              </a:rPr>
              <a:t>Questions?</a:t>
            </a:r>
          </a:p>
        </p:txBody>
      </p:sp>
    </p:spTree>
    <p:extLst>
      <p:ext uri="{BB962C8B-B14F-4D97-AF65-F5344CB8AC3E}">
        <p14:creationId xmlns:p14="http://schemas.microsoft.com/office/powerpoint/2010/main" val="1691317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7705605">
            <a:off x="-5240486" y="2770133"/>
            <a:ext cx="1937595" cy="1370355"/>
            <a:chOff x="13794181" y="2"/>
            <a:chExt cx="5166920" cy="3654280"/>
          </a:xfrm>
        </p:grpSpPr>
        <p:sp>
          <p:nvSpPr>
            <p:cNvPr id="3" name="Freeform 3"/>
            <p:cNvSpPr/>
            <p:nvPr/>
          </p:nvSpPr>
          <p:spPr>
            <a:xfrm>
              <a:off x="13794181" y="2"/>
              <a:ext cx="5166920" cy="3654280"/>
            </a:xfrm>
            <a:custGeom>
              <a:avLst/>
              <a:gdLst/>
              <a:ahLst/>
              <a:cxnLst/>
              <a:rect l="l" t="t" r="r" b="b"/>
              <a:pathLst>
                <a:path w="18961100" h="18937351">
                  <a:moveTo>
                    <a:pt x="0" y="0"/>
                  </a:moveTo>
                  <a:lnTo>
                    <a:pt x="18961100" y="0"/>
                  </a:lnTo>
                  <a:lnTo>
                    <a:pt x="18961100" y="18937351"/>
                  </a:lnTo>
                  <a:lnTo>
                    <a:pt x="0" y="18937351"/>
                  </a:lnTo>
                  <a:lnTo>
                    <a:pt x="0" y="0"/>
                  </a:lnTo>
                  <a:close/>
                </a:path>
              </a:pathLst>
            </a:custGeom>
            <a:blipFill>
              <a:blip r:embed="rId2"/>
              <a:stretch>
                <a:fillRect t="-17" b="-18"/>
              </a:stretch>
            </a:blipFill>
          </p:spPr>
          <p:txBody>
            <a:bodyPr/>
            <a:lstStyle/>
            <a:p>
              <a:endParaRPr lang="en-US"/>
            </a:p>
          </p:txBody>
        </p:sp>
      </p:grpSp>
      <p:grpSp>
        <p:nvGrpSpPr>
          <p:cNvPr id="4" name="Group 4"/>
          <p:cNvGrpSpPr/>
          <p:nvPr/>
        </p:nvGrpSpPr>
        <p:grpSpPr>
          <a:xfrm rot="-9088373">
            <a:off x="2044319" y="3049698"/>
            <a:ext cx="6564029" cy="6983010"/>
            <a:chOff x="0" y="0"/>
            <a:chExt cx="17504077" cy="18621359"/>
          </a:xfrm>
        </p:grpSpPr>
        <p:sp>
          <p:nvSpPr>
            <p:cNvPr id="5" name="Freeform 5"/>
            <p:cNvSpPr/>
            <p:nvPr/>
          </p:nvSpPr>
          <p:spPr>
            <a:xfrm>
              <a:off x="0" y="0"/>
              <a:ext cx="17504029" cy="18621375"/>
            </a:xfrm>
            <a:custGeom>
              <a:avLst/>
              <a:gdLst/>
              <a:ahLst/>
              <a:cxnLst/>
              <a:rect l="l" t="t" r="r" b="b"/>
              <a:pathLst>
                <a:path w="17504029" h="18621375">
                  <a:moveTo>
                    <a:pt x="0" y="0"/>
                  </a:moveTo>
                  <a:lnTo>
                    <a:pt x="17504029" y="0"/>
                  </a:lnTo>
                  <a:lnTo>
                    <a:pt x="17504029" y="18621375"/>
                  </a:lnTo>
                  <a:lnTo>
                    <a:pt x="0" y="18621375"/>
                  </a:lnTo>
                  <a:lnTo>
                    <a:pt x="0" y="0"/>
                  </a:lnTo>
                  <a:close/>
                </a:path>
              </a:pathLst>
            </a:custGeom>
            <a:blipFill>
              <a:blip r:embed="rId3">
                <a:alphaModFix amt="65999"/>
              </a:blip>
              <a:stretch>
                <a:fillRect l="-15" r="-16"/>
              </a:stretch>
            </a:blipFill>
          </p:spPr>
          <p:txBody>
            <a:bodyPr/>
            <a:lstStyle/>
            <a:p>
              <a:endParaRPr lang="en-US"/>
            </a:p>
          </p:txBody>
        </p:sp>
      </p:grpSp>
      <p:grpSp>
        <p:nvGrpSpPr>
          <p:cNvPr id="6" name="Group 6"/>
          <p:cNvGrpSpPr/>
          <p:nvPr/>
        </p:nvGrpSpPr>
        <p:grpSpPr>
          <a:xfrm rot="1794495">
            <a:off x="-2279537" y="-3224670"/>
            <a:ext cx="5294636" cy="5632591"/>
            <a:chOff x="0" y="0"/>
            <a:chExt cx="14119029" cy="15020243"/>
          </a:xfrm>
        </p:grpSpPr>
        <p:sp>
          <p:nvSpPr>
            <p:cNvPr id="7" name="Freeform 7"/>
            <p:cNvSpPr/>
            <p:nvPr/>
          </p:nvSpPr>
          <p:spPr>
            <a:xfrm>
              <a:off x="0" y="0"/>
              <a:ext cx="14118971" cy="15020289"/>
            </a:xfrm>
            <a:custGeom>
              <a:avLst/>
              <a:gdLst/>
              <a:ahLst/>
              <a:cxnLst/>
              <a:rect l="l" t="t" r="r" b="b"/>
              <a:pathLst>
                <a:path w="14118971" h="15020289">
                  <a:moveTo>
                    <a:pt x="0" y="0"/>
                  </a:moveTo>
                  <a:lnTo>
                    <a:pt x="14118971" y="0"/>
                  </a:lnTo>
                  <a:lnTo>
                    <a:pt x="14118971" y="15020289"/>
                  </a:lnTo>
                  <a:lnTo>
                    <a:pt x="0" y="15020289"/>
                  </a:lnTo>
                  <a:lnTo>
                    <a:pt x="0" y="0"/>
                  </a:lnTo>
                  <a:close/>
                </a:path>
              </a:pathLst>
            </a:custGeom>
            <a:blipFill>
              <a:blip r:embed="rId3">
                <a:alphaModFix amt="55000"/>
              </a:blip>
              <a:stretch>
                <a:fillRect l="-15" r="-16"/>
              </a:stretch>
            </a:blipFill>
          </p:spPr>
          <p:txBody>
            <a:bodyPr/>
            <a:lstStyle/>
            <a:p>
              <a:endParaRPr lang="en-US"/>
            </a:p>
          </p:txBody>
        </p:sp>
      </p:grpSp>
      <p:pic>
        <p:nvPicPr>
          <p:cNvPr id="8" name="Picture 8"/>
          <p:cNvPicPr>
            <a:picLocks noChangeAspect="1"/>
          </p:cNvPicPr>
          <p:nvPr/>
        </p:nvPicPr>
        <p:blipFill>
          <a:blip r:embed="rId4"/>
          <a:srcRect/>
          <a:stretch>
            <a:fillRect/>
          </a:stretch>
        </p:blipFill>
        <p:spPr>
          <a:xfrm>
            <a:off x="514350" y="2772262"/>
            <a:ext cx="139251" cy="139251"/>
          </a:xfrm>
          <a:prstGeom prst="rect">
            <a:avLst/>
          </a:prstGeom>
        </p:spPr>
      </p:pic>
      <p:pic>
        <p:nvPicPr>
          <p:cNvPr id="9" name="Picture 9"/>
          <p:cNvPicPr>
            <a:picLocks noChangeAspect="1"/>
          </p:cNvPicPr>
          <p:nvPr/>
        </p:nvPicPr>
        <p:blipFill>
          <a:blip r:embed="rId4"/>
          <a:srcRect/>
          <a:stretch>
            <a:fillRect/>
          </a:stretch>
        </p:blipFill>
        <p:spPr>
          <a:xfrm>
            <a:off x="514350" y="3840233"/>
            <a:ext cx="139251" cy="139251"/>
          </a:xfrm>
          <a:prstGeom prst="rect">
            <a:avLst/>
          </a:prstGeom>
        </p:spPr>
      </p:pic>
      <p:grpSp>
        <p:nvGrpSpPr>
          <p:cNvPr id="10" name="Group 10"/>
          <p:cNvGrpSpPr/>
          <p:nvPr/>
        </p:nvGrpSpPr>
        <p:grpSpPr>
          <a:xfrm>
            <a:off x="514350" y="1758302"/>
            <a:ext cx="4057650" cy="975872"/>
            <a:chOff x="0" y="0"/>
            <a:chExt cx="10820400" cy="2602324"/>
          </a:xfrm>
        </p:grpSpPr>
        <p:sp>
          <p:nvSpPr>
            <p:cNvPr id="11" name="Freeform 11"/>
            <p:cNvSpPr/>
            <p:nvPr/>
          </p:nvSpPr>
          <p:spPr>
            <a:xfrm>
              <a:off x="0" y="0"/>
              <a:ext cx="10820400" cy="2602324"/>
            </a:xfrm>
            <a:custGeom>
              <a:avLst/>
              <a:gdLst/>
              <a:ahLst/>
              <a:cxnLst/>
              <a:rect l="l" t="t" r="r" b="b"/>
              <a:pathLst>
                <a:path w="10820400" h="2602324">
                  <a:moveTo>
                    <a:pt x="0" y="0"/>
                  </a:moveTo>
                  <a:lnTo>
                    <a:pt x="10820400" y="0"/>
                  </a:lnTo>
                  <a:lnTo>
                    <a:pt x="10820400" y="2602324"/>
                  </a:lnTo>
                  <a:lnTo>
                    <a:pt x="0" y="2602324"/>
                  </a:lnTo>
                  <a:close/>
                </a:path>
              </a:pathLst>
            </a:custGeom>
            <a:solidFill>
              <a:srgbClr val="000000">
                <a:alpha val="0"/>
              </a:srgbClr>
            </a:solidFill>
          </p:spPr>
          <p:txBody>
            <a:bodyPr/>
            <a:lstStyle/>
            <a:p>
              <a:endParaRPr lang="en-US"/>
            </a:p>
          </p:txBody>
        </p:sp>
        <p:sp>
          <p:nvSpPr>
            <p:cNvPr id="12" name="TextBox 12"/>
            <p:cNvSpPr txBox="1"/>
            <p:nvPr/>
          </p:nvSpPr>
          <p:spPr>
            <a:xfrm>
              <a:off x="0" y="142875"/>
              <a:ext cx="10820400" cy="2459449"/>
            </a:xfrm>
            <a:prstGeom prst="rect">
              <a:avLst/>
            </a:prstGeom>
          </p:spPr>
          <p:txBody>
            <a:bodyPr lIns="0" tIns="0" rIns="0" bIns="0" rtlCol="0" anchor="t"/>
            <a:lstStyle/>
            <a:p>
              <a:pPr>
                <a:lnSpc>
                  <a:spcPts val="4792"/>
                </a:lnSpc>
              </a:pPr>
              <a:r>
                <a:rPr lang="en-US" sz="4792" spc="-192" dirty="0">
                  <a:solidFill>
                    <a:srgbClr val="1F5B87"/>
                  </a:solidFill>
                  <a:latin typeface="Arimo"/>
                  <a:ea typeface="Arimo"/>
                  <a:cs typeface="Arimo"/>
                  <a:sym typeface="Arimo"/>
                </a:rPr>
                <a:t>Who We Are</a:t>
              </a:r>
            </a:p>
          </p:txBody>
        </p:sp>
      </p:grpSp>
      <p:grpSp>
        <p:nvGrpSpPr>
          <p:cNvPr id="13" name="Group 13"/>
          <p:cNvGrpSpPr/>
          <p:nvPr/>
        </p:nvGrpSpPr>
        <p:grpSpPr>
          <a:xfrm>
            <a:off x="775330" y="4077746"/>
            <a:ext cx="3133943" cy="451117"/>
            <a:chOff x="0" y="0"/>
            <a:chExt cx="8357179" cy="1202978"/>
          </a:xfrm>
        </p:grpSpPr>
        <p:sp>
          <p:nvSpPr>
            <p:cNvPr id="14" name="Freeform 14"/>
            <p:cNvSpPr/>
            <p:nvPr/>
          </p:nvSpPr>
          <p:spPr>
            <a:xfrm>
              <a:off x="0" y="0"/>
              <a:ext cx="8357179" cy="1202978"/>
            </a:xfrm>
            <a:custGeom>
              <a:avLst/>
              <a:gdLst/>
              <a:ahLst/>
              <a:cxnLst/>
              <a:rect l="l" t="t" r="r" b="b"/>
              <a:pathLst>
                <a:path w="8357179" h="1202978">
                  <a:moveTo>
                    <a:pt x="0" y="0"/>
                  </a:moveTo>
                  <a:lnTo>
                    <a:pt x="8357179" y="0"/>
                  </a:lnTo>
                  <a:lnTo>
                    <a:pt x="8357179" y="1202978"/>
                  </a:lnTo>
                  <a:lnTo>
                    <a:pt x="0" y="1202978"/>
                  </a:lnTo>
                  <a:close/>
                </a:path>
              </a:pathLst>
            </a:custGeom>
            <a:solidFill>
              <a:srgbClr val="000000">
                <a:alpha val="0"/>
              </a:srgbClr>
            </a:solidFill>
          </p:spPr>
          <p:txBody>
            <a:bodyPr/>
            <a:lstStyle/>
            <a:p>
              <a:endParaRPr lang="en-US"/>
            </a:p>
          </p:txBody>
        </p:sp>
        <p:sp>
          <p:nvSpPr>
            <p:cNvPr id="15" name="TextBox 15"/>
            <p:cNvSpPr txBox="1"/>
            <p:nvPr/>
          </p:nvSpPr>
          <p:spPr>
            <a:xfrm>
              <a:off x="0" y="-57150"/>
              <a:ext cx="8357179" cy="1260128"/>
            </a:xfrm>
            <a:prstGeom prst="rect">
              <a:avLst/>
            </a:prstGeom>
          </p:spPr>
          <p:txBody>
            <a:bodyPr lIns="0" tIns="0" rIns="0" bIns="0" rtlCol="0" anchor="t"/>
            <a:lstStyle/>
            <a:p>
              <a:pPr marL="274320" lvl="2" indent="-91440">
                <a:lnSpc>
                  <a:spcPts val="1679"/>
                </a:lnSpc>
                <a:buFont typeface="Arial"/>
                <a:buChar char="⚬"/>
              </a:pPr>
              <a:r>
                <a:rPr lang="en-US" spc="-48" dirty="0">
                  <a:solidFill>
                    <a:srgbClr val="1F5B87"/>
                  </a:solidFill>
                  <a:latin typeface="Arimo"/>
                  <a:ea typeface="Arimo"/>
                  <a:cs typeface="Arimo"/>
                  <a:sym typeface="Arimo"/>
                </a:rPr>
                <a:t>High-quality, efficient resources for translational research.</a:t>
              </a:r>
            </a:p>
          </p:txBody>
        </p:sp>
      </p:grpSp>
      <p:grpSp>
        <p:nvGrpSpPr>
          <p:cNvPr id="16" name="Group 16"/>
          <p:cNvGrpSpPr/>
          <p:nvPr/>
        </p:nvGrpSpPr>
        <p:grpSpPr>
          <a:xfrm>
            <a:off x="775330" y="5013733"/>
            <a:ext cx="3012213" cy="660667"/>
            <a:chOff x="0" y="0"/>
            <a:chExt cx="8032567" cy="1761778"/>
          </a:xfrm>
        </p:grpSpPr>
        <p:sp>
          <p:nvSpPr>
            <p:cNvPr id="17" name="Freeform 17"/>
            <p:cNvSpPr/>
            <p:nvPr/>
          </p:nvSpPr>
          <p:spPr>
            <a:xfrm>
              <a:off x="0" y="0"/>
              <a:ext cx="8032567" cy="1761778"/>
            </a:xfrm>
            <a:custGeom>
              <a:avLst/>
              <a:gdLst/>
              <a:ahLst/>
              <a:cxnLst/>
              <a:rect l="l" t="t" r="r" b="b"/>
              <a:pathLst>
                <a:path w="8032567" h="1761778">
                  <a:moveTo>
                    <a:pt x="0" y="0"/>
                  </a:moveTo>
                  <a:lnTo>
                    <a:pt x="8032567" y="0"/>
                  </a:lnTo>
                  <a:lnTo>
                    <a:pt x="8032567" y="1761778"/>
                  </a:lnTo>
                  <a:lnTo>
                    <a:pt x="0" y="1761778"/>
                  </a:lnTo>
                  <a:close/>
                </a:path>
              </a:pathLst>
            </a:custGeom>
            <a:solidFill>
              <a:srgbClr val="000000">
                <a:alpha val="0"/>
              </a:srgbClr>
            </a:solidFill>
          </p:spPr>
          <p:txBody>
            <a:bodyPr/>
            <a:lstStyle/>
            <a:p>
              <a:endParaRPr lang="en-US"/>
            </a:p>
          </p:txBody>
        </p:sp>
        <p:sp>
          <p:nvSpPr>
            <p:cNvPr id="18" name="TextBox 18"/>
            <p:cNvSpPr txBox="1"/>
            <p:nvPr/>
          </p:nvSpPr>
          <p:spPr>
            <a:xfrm>
              <a:off x="0" y="-57150"/>
              <a:ext cx="8032567" cy="1818928"/>
            </a:xfrm>
            <a:prstGeom prst="rect">
              <a:avLst/>
            </a:prstGeom>
          </p:spPr>
          <p:txBody>
            <a:bodyPr lIns="0" tIns="0" rIns="0" bIns="0" rtlCol="0" anchor="t"/>
            <a:lstStyle/>
            <a:p>
              <a:pPr marL="274320" lvl="2" indent="-91440">
                <a:lnSpc>
                  <a:spcPts val="1679"/>
                </a:lnSpc>
                <a:buFont typeface="Arial"/>
                <a:buChar char="⚬"/>
              </a:pPr>
              <a:r>
                <a:rPr lang="en-US" spc="-48" dirty="0">
                  <a:solidFill>
                    <a:srgbClr val="1F5B87"/>
                  </a:solidFill>
                  <a:latin typeface="Arimo"/>
                  <a:ea typeface="Arimo"/>
                  <a:cs typeface="Arimo"/>
                  <a:sym typeface="Arimo"/>
                </a:rPr>
                <a:t>Build a skilled translational research workforce</a:t>
              </a:r>
              <a:r>
                <a:rPr lang="en-US" spc="-48" dirty="0">
                  <a:solidFill>
                    <a:srgbClr val="D8D8D8"/>
                  </a:solidFill>
                  <a:latin typeface="Arimo"/>
                  <a:ea typeface="Arimo"/>
                  <a:cs typeface="Arimo"/>
                  <a:sym typeface="Arimo"/>
                </a:rPr>
                <a:t>.</a:t>
              </a:r>
            </a:p>
          </p:txBody>
        </p:sp>
      </p:grpSp>
      <p:grpSp>
        <p:nvGrpSpPr>
          <p:cNvPr id="19" name="Group 19"/>
          <p:cNvGrpSpPr/>
          <p:nvPr/>
        </p:nvGrpSpPr>
        <p:grpSpPr>
          <a:xfrm>
            <a:off x="775330" y="2674109"/>
            <a:ext cx="2454980" cy="334449"/>
            <a:chOff x="0" y="0"/>
            <a:chExt cx="5332280" cy="891862"/>
          </a:xfrm>
        </p:grpSpPr>
        <p:sp>
          <p:nvSpPr>
            <p:cNvPr id="20" name="Freeform 20"/>
            <p:cNvSpPr/>
            <p:nvPr/>
          </p:nvSpPr>
          <p:spPr>
            <a:xfrm>
              <a:off x="0" y="0"/>
              <a:ext cx="5332280" cy="891863"/>
            </a:xfrm>
            <a:custGeom>
              <a:avLst/>
              <a:gdLst/>
              <a:ahLst/>
              <a:cxnLst/>
              <a:rect l="l" t="t" r="r" b="b"/>
              <a:pathLst>
                <a:path w="5332280" h="891863">
                  <a:moveTo>
                    <a:pt x="0" y="0"/>
                  </a:moveTo>
                  <a:lnTo>
                    <a:pt x="5332280" y="0"/>
                  </a:lnTo>
                  <a:lnTo>
                    <a:pt x="5332280" y="891863"/>
                  </a:lnTo>
                  <a:lnTo>
                    <a:pt x="0" y="891863"/>
                  </a:lnTo>
                  <a:close/>
                </a:path>
              </a:pathLst>
            </a:custGeom>
            <a:solidFill>
              <a:srgbClr val="000000">
                <a:alpha val="0"/>
              </a:srgbClr>
            </a:solidFill>
          </p:spPr>
          <p:txBody>
            <a:bodyPr/>
            <a:lstStyle/>
            <a:p>
              <a:endParaRPr lang="en-US"/>
            </a:p>
          </p:txBody>
        </p:sp>
        <p:sp>
          <p:nvSpPr>
            <p:cNvPr id="21" name="TextBox 21"/>
            <p:cNvSpPr txBox="1"/>
            <p:nvPr/>
          </p:nvSpPr>
          <p:spPr>
            <a:xfrm>
              <a:off x="0" y="-95250"/>
              <a:ext cx="5332280" cy="987112"/>
            </a:xfrm>
            <a:prstGeom prst="rect">
              <a:avLst/>
            </a:prstGeom>
          </p:spPr>
          <p:txBody>
            <a:bodyPr lIns="0" tIns="0" rIns="0" bIns="0" rtlCol="0" anchor="t"/>
            <a:lstStyle/>
            <a:p>
              <a:pPr>
                <a:lnSpc>
                  <a:spcPts val="2310"/>
                </a:lnSpc>
              </a:pPr>
              <a:r>
                <a:rPr lang="en-US" sz="2400" spc="-66" dirty="0">
                  <a:solidFill>
                    <a:srgbClr val="FFC000"/>
                  </a:solidFill>
                  <a:latin typeface="Arimo"/>
                  <a:ea typeface="Arimo"/>
                  <a:cs typeface="Arimo"/>
                  <a:sym typeface="Arimo"/>
                </a:rPr>
                <a:t>Transform Research</a:t>
              </a:r>
            </a:p>
          </p:txBody>
        </p:sp>
      </p:grpSp>
      <p:grpSp>
        <p:nvGrpSpPr>
          <p:cNvPr id="22" name="Group 22"/>
          <p:cNvGrpSpPr/>
          <p:nvPr/>
        </p:nvGrpSpPr>
        <p:grpSpPr>
          <a:xfrm>
            <a:off x="775330" y="3700509"/>
            <a:ext cx="1999605" cy="334449"/>
            <a:chOff x="0" y="0"/>
            <a:chExt cx="5332280" cy="891862"/>
          </a:xfrm>
        </p:grpSpPr>
        <p:sp>
          <p:nvSpPr>
            <p:cNvPr id="23" name="Freeform 23"/>
            <p:cNvSpPr/>
            <p:nvPr/>
          </p:nvSpPr>
          <p:spPr>
            <a:xfrm>
              <a:off x="0" y="0"/>
              <a:ext cx="5332280" cy="891863"/>
            </a:xfrm>
            <a:custGeom>
              <a:avLst/>
              <a:gdLst/>
              <a:ahLst/>
              <a:cxnLst/>
              <a:rect l="l" t="t" r="r" b="b"/>
              <a:pathLst>
                <a:path w="5332280" h="891863">
                  <a:moveTo>
                    <a:pt x="0" y="0"/>
                  </a:moveTo>
                  <a:lnTo>
                    <a:pt x="5332280" y="0"/>
                  </a:lnTo>
                  <a:lnTo>
                    <a:pt x="5332280" y="891863"/>
                  </a:lnTo>
                  <a:lnTo>
                    <a:pt x="0" y="891863"/>
                  </a:lnTo>
                  <a:close/>
                </a:path>
              </a:pathLst>
            </a:custGeom>
            <a:solidFill>
              <a:srgbClr val="000000">
                <a:alpha val="0"/>
              </a:srgbClr>
            </a:solidFill>
          </p:spPr>
          <p:txBody>
            <a:bodyPr/>
            <a:lstStyle/>
            <a:p>
              <a:endParaRPr lang="en-US"/>
            </a:p>
          </p:txBody>
        </p:sp>
        <p:sp>
          <p:nvSpPr>
            <p:cNvPr id="24" name="TextBox 24"/>
            <p:cNvSpPr txBox="1"/>
            <p:nvPr/>
          </p:nvSpPr>
          <p:spPr>
            <a:xfrm>
              <a:off x="0" y="-95250"/>
              <a:ext cx="5332280" cy="987112"/>
            </a:xfrm>
            <a:prstGeom prst="rect">
              <a:avLst/>
            </a:prstGeom>
          </p:spPr>
          <p:txBody>
            <a:bodyPr lIns="0" tIns="0" rIns="0" bIns="0" rtlCol="0" anchor="t"/>
            <a:lstStyle/>
            <a:p>
              <a:pPr>
                <a:lnSpc>
                  <a:spcPts val="2310"/>
                </a:lnSpc>
              </a:pPr>
              <a:r>
                <a:rPr lang="en-US" sz="2400" spc="-66" dirty="0">
                  <a:solidFill>
                    <a:srgbClr val="FFC000"/>
                  </a:solidFill>
                  <a:latin typeface="Arimo"/>
                  <a:ea typeface="Arimo"/>
                  <a:cs typeface="Arimo"/>
                  <a:sym typeface="Arimo"/>
                </a:rPr>
                <a:t>Provide Services</a:t>
              </a:r>
            </a:p>
          </p:txBody>
        </p:sp>
      </p:grpSp>
      <p:grpSp>
        <p:nvGrpSpPr>
          <p:cNvPr id="25" name="Group 25"/>
          <p:cNvGrpSpPr/>
          <p:nvPr/>
        </p:nvGrpSpPr>
        <p:grpSpPr>
          <a:xfrm>
            <a:off x="3898063" y="1758302"/>
            <a:ext cx="5153808" cy="3446017"/>
            <a:chOff x="0" y="0"/>
            <a:chExt cx="2714763" cy="1815186"/>
          </a:xfrm>
        </p:grpSpPr>
        <p:sp>
          <p:nvSpPr>
            <p:cNvPr id="26" name="Freeform 26"/>
            <p:cNvSpPr/>
            <p:nvPr/>
          </p:nvSpPr>
          <p:spPr>
            <a:xfrm>
              <a:off x="0" y="0"/>
              <a:ext cx="2714763" cy="1815186"/>
            </a:xfrm>
            <a:custGeom>
              <a:avLst/>
              <a:gdLst/>
              <a:ahLst/>
              <a:cxnLst/>
              <a:rect l="l" t="t" r="r" b="b"/>
              <a:pathLst>
                <a:path w="2714763" h="1815186">
                  <a:moveTo>
                    <a:pt x="38305" y="0"/>
                  </a:moveTo>
                  <a:lnTo>
                    <a:pt x="2676458" y="0"/>
                  </a:lnTo>
                  <a:cubicBezTo>
                    <a:pt x="2697613" y="0"/>
                    <a:pt x="2714763" y="17150"/>
                    <a:pt x="2714763" y="38305"/>
                  </a:cubicBezTo>
                  <a:lnTo>
                    <a:pt x="2714763" y="1776880"/>
                  </a:lnTo>
                  <a:cubicBezTo>
                    <a:pt x="2714763" y="1798036"/>
                    <a:pt x="2697613" y="1815186"/>
                    <a:pt x="2676458" y="1815186"/>
                  </a:cubicBezTo>
                  <a:lnTo>
                    <a:pt x="38305" y="1815186"/>
                  </a:lnTo>
                  <a:cubicBezTo>
                    <a:pt x="17150" y="1815186"/>
                    <a:pt x="0" y="1798036"/>
                    <a:pt x="0" y="1776880"/>
                  </a:cubicBezTo>
                  <a:lnTo>
                    <a:pt x="0" y="38305"/>
                  </a:lnTo>
                  <a:cubicBezTo>
                    <a:pt x="0" y="17150"/>
                    <a:pt x="17150" y="0"/>
                    <a:pt x="38305" y="0"/>
                  </a:cubicBezTo>
                  <a:close/>
                </a:path>
              </a:pathLst>
            </a:custGeom>
            <a:solidFill>
              <a:srgbClr val="148C97"/>
            </a:solidFill>
          </p:spPr>
          <p:txBody>
            <a:bodyPr/>
            <a:lstStyle/>
            <a:p>
              <a:endParaRPr lang="en-US"/>
            </a:p>
          </p:txBody>
        </p:sp>
        <p:sp>
          <p:nvSpPr>
            <p:cNvPr id="27" name="TextBox 27"/>
            <p:cNvSpPr txBox="1"/>
            <p:nvPr/>
          </p:nvSpPr>
          <p:spPr>
            <a:xfrm>
              <a:off x="0" y="-47625"/>
              <a:ext cx="2714763" cy="1862811"/>
            </a:xfrm>
            <a:prstGeom prst="rect">
              <a:avLst/>
            </a:prstGeom>
          </p:spPr>
          <p:txBody>
            <a:bodyPr lIns="25400" tIns="25400" rIns="25400" bIns="25400" rtlCol="0" anchor="ctr"/>
            <a:lstStyle/>
            <a:p>
              <a:pPr algn="ctr">
                <a:lnSpc>
                  <a:spcPts val="1330"/>
                </a:lnSpc>
              </a:pPr>
              <a:endParaRPr sz="900"/>
            </a:p>
          </p:txBody>
        </p:sp>
      </p:grpSp>
      <p:sp>
        <p:nvSpPr>
          <p:cNvPr id="28" name="Freeform 28"/>
          <p:cNvSpPr/>
          <p:nvPr/>
        </p:nvSpPr>
        <p:spPr>
          <a:xfrm>
            <a:off x="4066783" y="1906191"/>
            <a:ext cx="4816368" cy="3150241"/>
          </a:xfrm>
          <a:custGeom>
            <a:avLst/>
            <a:gdLst/>
            <a:ahLst/>
            <a:cxnLst/>
            <a:rect l="l" t="t" r="r" b="b"/>
            <a:pathLst>
              <a:path w="9632735" h="6300481">
                <a:moveTo>
                  <a:pt x="0" y="0"/>
                </a:moveTo>
                <a:lnTo>
                  <a:pt x="9632735" y="0"/>
                </a:lnTo>
                <a:lnTo>
                  <a:pt x="9632735" y="6300480"/>
                </a:lnTo>
                <a:lnTo>
                  <a:pt x="0" y="6300480"/>
                </a:lnTo>
                <a:lnTo>
                  <a:pt x="0" y="0"/>
                </a:lnTo>
                <a:close/>
              </a:path>
            </a:pathLst>
          </a:custGeom>
          <a:blipFill>
            <a:blip r:embed="rId5"/>
            <a:stretch>
              <a:fillRect/>
            </a:stretch>
          </a:blipFill>
        </p:spPr>
        <p:txBody>
          <a:bodyPr/>
          <a:lstStyle/>
          <a:p>
            <a:endParaRPr lang="en-US"/>
          </a:p>
        </p:txBody>
      </p:sp>
      <p:grpSp>
        <p:nvGrpSpPr>
          <p:cNvPr id="29" name="Group 29"/>
          <p:cNvGrpSpPr/>
          <p:nvPr/>
        </p:nvGrpSpPr>
        <p:grpSpPr>
          <a:xfrm>
            <a:off x="3898063" y="963377"/>
            <a:ext cx="5153808" cy="687366"/>
            <a:chOff x="0" y="-47625"/>
            <a:chExt cx="2714763" cy="362070"/>
          </a:xfrm>
        </p:grpSpPr>
        <p:sp>
          <p:nvSpPr>
            <p:cNvPr id="30" name="Freeform 30"/>
            <p:cNvSpPr/>
            <p:nvPr/>
          </p:nvSpPr>
          <p:spPr>
            <a:xfrm>
              <a:off x="0" y="-47239"/>
              <a:ext cx="2714763" cy="361684"/>
            </a:xfrm>
            <a:custGeom>
              <a:avLst/>
              <a:gdLst/>
              <a:ahLst/>
              <a:cxnLst/>
              <a:rect l="l" t="t" r="r" b="b"/>
              <a:pathLst>
                <a:path w="2714763" h="310894">
                  <a:moveTo>
                    <a:pt x="38305" y="0"/>
                  </a:moveTo>
                  <a:lnTo>
                    <a:pt x="2676458" y="0"/>
                  </a:lnTo>
                  <a:cubicBezTo>
                    <a:pt x="2697613" y="0"/>
                    <a:pt x="2714763" y="17150"/>
                    <a:pt x="2714763" y="38305"/>
                  </a:cubicBezTo>
                  <a:lnTo>
                    <a:pt x="2714763" y="272588"/>
                  </a:lnTo>
                  <a:cubicBezTo>
                    <a:pt x="2714763" y="293744"/>
                    <a:pt x="2697613" y="310894"/>
                    <a:pt x="2676458" y="310894"/>
                  </a:cubicBezTo>
                  <a:lnTo>
                    <a:pt x="38305" y="310894"/>
                  </a:lnTo>
                  <a:cubicBezTo>
                    <a:pt x="17150" y="310894"/>
                    <a:pt x="0" y="293744"/>
                    <a:pt x="0" y="272588"/>
                  </a:cubicBezTo>
                  <a:lnTo>
                    <a:pt x="0" y="38305"/>
                  </a:lnTo>
                  <a:cubicBezTo>
                    <a:pt x="0" y="17150"/>
                    <a:pt x="17150" y="0"/>
                    <a:pt x="38305" y="0"/>
                  </a:cubicBezTo>
                  <a:close/>
                </a:path>
              </a:pathLst>
            </a:custGeom>
            <a:solidFill>
              <a:srgbClr val="3A5D71"/>
            </a:solidFill>
          </p:spPr>
          <p:txBody>
            <a:bodyPr/>
            <a:lstStyle/>
            <a:p>
              <a:pPr algn="ctr"/>
              <a:r>
                <a:rPr lang="en-US" dirty="0">
                  <a:solidFill>
                    <a:srgbClr val="F6F6F6"/>
                  </a:solidFill>
                  <a:latin typeface="Gentona 2"/>
                  <a:ea typeface="Gentona 2"/>
                  <a:cs typeface="Gentona 2"/>
                  <a:sym typeface="Gentona 2"/>
                </a:rPr>
                <a:t>NIH NCATS: </a:t>
              </a:r>
            </a:p>
            <a:p>
              <a:pPr algn="ctr"/>
              <a:r>
                <a:rPr lang="en-US" dirty="0">
                  <a:solidFill>
                    <a:srgbClr val="F6F6F6"/>
                  </a:solidFill>
                  <a:latin typeface="Gentona 2"/>
                  <a:ea typeface="Gentona 2"/>
                  <a:cs typeface="Gentona 2"/>
                  <a:sym typeface="Gentona 2"/>
                </a:rPr>
                <a:t>National Center for Advancing Translational Science</a:t>
              </a:r>
              <a:endParaRPr lang="en-US" dirty="0">
                <a:solidFill>
                  <a:schemeClr val="bg1"/>
                </a:solidFill>
              </a:endParaRPr>
            </a:p>
          </p:txBody>
        </p:sp>
        <p:sp>
          <p:nvSpPr>
            <p:cNvPr id="31" name="TextBox 31"/>
            <p:cNvSpPr txBox="1"/>
            <p:nvPr/>
          </p:nvSpPr>
          <p:spPr>
            <a:xfrm>
              <a:off x="0" y="-47625"/>
              <a:ext cx="2714763" cy="358519"/>
            </a:xfrm>
            <a:prstGeom prst="rect">
              <a:avLst/>
            </a:prstGeom>
          </p:spPr>
          <p:txBody>
            <a:bodyPr lIns="25400" tIns="25400" rIns="25400" bIns="25400" rtlCol="0" anchor="ctr"/>
            <a:lstStyle/>
            <a:p>
              <a:pPr algn="ctr">
                <a:lnSpc>
                  <a:spcPts val="1330"/>
                </a:lnSpc>
              </a:pPr>
              <a:endParaRPr sz="900"/>
            </a:p>
          </p:txBody>
        </p:sp>
      </p:grpSp>
      <p:grpSp>
        <p:nvGrpSpPr>
          <p:cNvPr id="32" name="Group 32"/>
          <p:cNvGrpSpPr/>
          <p:nvPr/>
        </p:nvGrpSpPr>
        <p:grpSpPr>
          <a:xfrm>
            <a:off x="3898063" y="5228206"/>
            <a:ext cx="5153808" cy="751081"/>
            <a:chOff x="0" y="-47625"/>
            <a:chExt cx="2714763" cy="395631"/>
          </a:xfrm>
        </p:grpSpPr>
        <p:sp>
          <p:nvSpPr>
            <p:cNvPr id="33" name="Freeform 33"/>
            <p:cNvSpPr/>
            <p:nvPr/>
          </p:nvSpPr>
          <p:spPr>
            <a:xfrm>
              <a:off x="0" y="0"/>
              <a:ext cx="2714763" cy="348006"/>
            </a:xfrm>
            <a:custGeom>
              <a:avLst/>
              <a:gdLst/>
              <a:ahLst/>
              <a:cxnLst/>
              <a:rect l="l" t="t" r="r" b="b"/>
              <a:pathLst>
                <a:path w="2714763" h="282496">
                  <a:moveTo>
                    <a:pt x="38305" y="0"/>
                  </a:moveTo>
                  <a:lnTo>
                    <a:pt x="2676458" y="0"/>
                  </a:lnTo>
                  <a:cubicBezTo>
                    <a:pt x="2697613" y="0"/>
                    <a:pt x="2714763" y="17150"/>
                    <a:pt x="2714763" y="38305"/>
                  </a:cubicBezTo>
                  <a:lnTo>
                    <a:pt x="2714763" y="244191"/>
                  </a:lnTo>
                  <a:cubicBezTo>
                    <a:pt x="2714763" y="265346"/>
                    <a:pt x="2697613" y="282496"/>
                    <a:pt x="2676458" y="282496"/>
                  </a:cubicBezTo>
                  <a:lnTo>
                    <a:pt x="38305" y="282496"/>
                  </a:lnTo>
                  <a:cubicBezTo>
                    <a:pt x="17150" y="282496"/>
                    <a:pt x="0" y="265346"/>
                    <a:pt x="0" y="244191"/>
                  </a:cubicBezTo>
                  <a:lnTo>
                    <a:pt x="0" y="38305"/>
                  </a:lnTo>
                  <a:cubicBezTo>
                    <a:pt x="0" y="17150"/>
                    <a:pt x="17150" y="0"/>
                    <a:pt x="38305" y="0"/>
                  </a:cubicBezTo>
                  <a:close/>
                </a:path>
              </a:pathLst>
            </a:custGeom>
            <a:solidFill>
              <a:srgbClr val="3A5D71"/>
            </a:solidFill>
          </p:spPr>
          <p:txBody>
            <a:bodyPr/>
            <a:lstStyle/>
            <a:p>
              <a:pPr algn="ctr">
                <a:lnSpc>
                  <a:spcPts val="2205"/>
                </a:lnSpc>
              </a:pPr>
              <a:r>
                <a:rPr lang="en-US" sz="1800" dirty="0">
                  <a:solidFill>
                    <a:srgbClr val="F6F6F6"/>
                  </a:solidFill>
                  <a:latin typeface="Gentona 2"/>
                  <a:ea typeface="Gentona 2"/>
                  <a:cs typeface="Gentona 2"/>
                  <a:sym typeface="Gentona 2"/>
                </a:rPr>
                <a:t>Collaborates with UF, FSU, </a:t>
              </a:r>
            </a:p>
            <a:p>
              <a:pPr algn="ctr">
                <a:lnSpc>
                  <a:spcPts val="2205"/>
                </a:lnSpc>
              </a:pPr>
              <a:r>
                <a:rPr lang="en-US" sz="1800" dirty="0">
                  <a:solidFill>
                    <a:srgbClr val="F6F6F6"/>
                  </a:solidFill>
                  <a:latin typeface="Gentona 2"/>
                  <a:ea typeface="Gentona 2"/>
                  <a:cs typeface="Gentona 2"/>
                  <a:sym typeface="Gentona 2"/>
                </a:rPr>
                <a:t>and 60+ CTSA institutions nationwide.</a:t>
              </a:r>
            </a:p>
            <a:p>
              <a:endParaRPr lang="en-US" dirty="0"/>
            </a:p>
          </p:txBody>
        </p:sp>
        <p:sp>
          <p:nvSpPr>
            <p:cNvPr id="34" name="TextBox 34"/>
            <p:cNvSpPr txBox="1"/>
            <p:nvPr/>
          </p:nvSpPr>
          <p:spPr>
            <a:xfrm>
              <a:off x="0" y="-47625"/>
              <a:ext cx="2714763" cy="330121"/>
            </a:xfrm>
            <a:prstGeom prst="rect">
              <a:avLst/>
            </a:prstGeom>
          </p:spPr>
          <p:txBody>
            <a:bodyPr lIns="25400" tIns="25400" rIns="25400" bIns="25400" rtlCol="0" anchor="ctr"/>
            <a:lstStyle/>
            <a:p>
              <a:pPr algn="ctr">
                <a:lnSpc>
                  <a:spcPts val="1330"/>
                </a:lnSpc>
              </a:pPr>
              <a:endParaRPr sz="900"/>
            </a:p>
          </p:txBody>
        </p:sp>
      </p:grpSp>
      <p:grpSp>
        <p:nvGrpSpPr>
          <p:cNvPr id="37" name="Group 37"/>
          <p:cNvGrpSpPr/>
          <p:nvPr/>
        </p:nvGrpSpPr>
        <p:grpSpPr>
          <a:xfrm>
            <a:off x="765805" y="4636422"/>
            <a:ext cx="2464505" cy="334449"/>
            <a:chOff x="0" y="0"/>
            <a:chExt cx="5332280" cy="891862"/>
          </a:xfrm>
        </p:grpSpPr>
        <p:sp>
          <p:nvSpPr>
            <p:cNvPr id="38" name="Freeform 38"/>
            <p:cNvSpPr/>
            <p:nvPr/>
          </p:nvSpPr>
          <p:spPr>
            <a:xfrm>
              <a:off x="0" y="0"/>
              <a:ext cx="5332280" cy="891863"/>
            </a:xfrm>
            <a:custGeom>
              <a:avLst/>
              <a:gdLst/>
              <a:ahLst/>
              <a:cxnLst/>
              <a:rect l="l" t="t" r="r" b="b"/>
              <a:pathLst>
                <a:path w="5332280" h="891863">
                  <a:moveTo>
                    <a:pt x="0" y="0"/>
                  </a:moveTo>
                  <a:lnTo>
                    <a:pt x="5332280" y="0"/>
                  </a:lnTo>
                  <a:lnTo>
                    <a:pt x="5332280" y="891863"/>
                  </a:lnTo>
                  <a:lnTo>
                    <a:pt x="0" y="891863"/>
                  </a:lnTo>
                  <a:close/>
                </a:path>
              </a:pathLst>
            </a:custGeom>
            <a:solidFill>
              <a:srgbClr val="000000">
                <a:alpha val="0"/>
              </a:srgbClr>
            </a:solidFill>
          </p:spPr>
          <p:txBody>
            <a:bodyPr/>
            <a:lstStyle/>
            <a:p>
              <a:endParaRPr lang="en-US"/>
            </a:p>
          </p:txBody>
        </p:sp>
        <p:sp>
          <p:nvSpPr>
            <p:cNvPr id="39" name="TextBox 39"/>
            <p:cNvSpPr txBox="1"/>
            <p:nvPr/>
          </p:nvSpPr>
          <p:spPr>
            <a:xfrm>
              <a:off x="0" y="-95250"/>
              <a:ext cx="5332280" cy="987112"/>
            </a:xfrm>
            <a:prstGeom prst="rect">
              <a:avLst/>
            </a:prstGeom>
          </p:spPr>
          <p:txBody>
            <a:bodyPr lIns="0" tIns="0" rIns="0" bIns="0" rtlCol="0" anchor="t"/>
            <a:lstStyle/>
            <a:p>
              <a:pPr>
                <a:lnSpc>
                  <a:spcPts val="2310"/>
                </a:lnSpc>
              </a:pPr>
              <a:r>
                <a:rPr lang="en-US" sz="2400" spc="-66" dirty="0">
                  <a:solidFill>
                    <a:srgbClr val="FFC000"/>
                  </a:solidFill>
                  <a:latin typeface="Arimo"/>
                  <a:ea typeface="Arimo"/>
                  <a:cs typeface="Arimo"/>
                  <a:sym typeface="Arimo"/>
                </a:rPr>
                <a:t>Cultivate Workforce</a:t>
              </a:r>
            </a:p>
          </p:txBody>
        </p:sp>
      </p:grpSp>
      <p:grpSp>
        <p:nvGrpSpPr>
          <p:cNvPr id="40" name="Group 40"/>
          <p:cNvGrpSpPr/>
          <p:nvPr/>
        </p:nvGrpSpPr>
        <p:grpSpPr>
          <a:xfrm>
            <a:off x="775330" y="3031911"/>
            <a:ext cx="2934143" cy="451117"/>
            <a:chOff x="0" y="0"/>
            <a:chExt cx="7824380" cy="1202978"/>
          </a:xfrm>
        </p:grpSpPr>
        <p:sp>
          <p:nvSpPr>
            <p:cNvPr id="41" name="Freeform 41"/>
            <p:cNvSpPr/>
            <p:nvPr/>
          </p:nvSpPr>
          <p:spPr>
            <a:xfrm>
              <a:off x="0" y="0"/>
              <a:ext cx="7824380" cy="1202978"/>
            </a:xfrm>
            <a:custGeom>
              <a:avLst/>
              <a:gdLst/>
              <a:ahLst/>
              <a:cxnLst/>
              <a:rect l="l" t="t" r="r" b="b"/>
              <a:pathLst>
                <a:path w="7824380" h="1202978">
                  <a:moveTo>
                    <a:pt x="0" y="0"/>
                  </a:moveTo>
                  <a:lnTo>
                    <a:pt x="7824380" y="0"/>
                  </a:lnTo>
                  <a:lnTo>
                    <a:pt x="7824380" y="1202978"/>
                  </a:lnTo>
                  <a:lnTo>
                    <a:pt x="0" y="1202978"/>
                  </a:lnTo>
                  <a:close/>
                </a:path>
              </a:pathLst>
            </a:custGeom>
            <a:solidFill>
              <a:srgbClr val="000000">
                <a:alpha val="0"/>
              </a:srgbClr>
            </a:solidFill>
          </p:spPr>
          <p:txBody>
            <a:bodyPr/>
            <a:lstStyle/>
            <a:p>
              <a:endParaRPr lang="en-US"/>
            </a:p>
          </p:txBody>
        </p:sp>
        <p:sp>
          <p:nvSpPr>
            <p:cNvPr id="42" name="TextBox 42"/>
            <p:cNvSpPr txBox="1"/>
            <p:nvPr/>
          </p:nvSpPr>
          <p:spPr>
            <a:xfrm>
              <a:off x="0" y="-57150"/>
              <a:ext cx="7824380" cy="1260128"/>
            </a:xfrm>
            <a:prstGeom prst="rect">
              <a:avLst/>
            </a:prstGeom>
          </p:spPr>
          <p:txBody>
            <a:bodyPr lIns="0" tIns="0" rIns="0" bIns="0" rtlCol="0" anchor="t"/>
            <a:lstStyle/>
            <a:p>
              <a:pPr marL="274320" lvl="2" indent="-91440">
                <a:lnSpc>
                  <a:spcPts val="1679"/>
                </a:lnSpc>
                <a:buFont typeface="Arial"/>
                <a:buChar char="⚬"/>
              </a:pPr>
              <a:r>
                <a:rPr lang="en-US" spc="-48" dirty="0">
                  <a:solidFill>
                    <a:srgbClr val="1F5B87"/>
                  </a:solidFill>
                  <a:latin typeface="Arimo"/>
                  <a:ea typeface="Arimo"/>
                  <a:cs typeface="Arimo"/>
                  <a:sym typeface="Arimo"/>
                </a:rPr>
                <a:t>Develop new capabilities and translate them into practice</a:t>
              </a:r>
            </a:p>
          </p:txBody>
        </p:sp>
      </p:grpSp>
      <p:pic>
        <p:nvPicPr>
          <p:cNvPr id="43" name="Picture 43"/>
          <p:cNvPicPr>
            <a:picLocks noChangeAspect="1"/>
          </p:cNvPicPr>
          <p:nvPr/>
        </p:nvPicPr>
        <p:blipFill>
          <a:blip r:embed="rId4"/>
          <a:srcRect/>
          <a:stretch>
            <a:fillRect/>
          </a:stretch>
        </p:blipFill>
        <p:spPr>
          <a:xfrm>
            <a:off x="514350" y="4734021"/>
            <a:ext cx="139251" cy="13925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CE03A-0B70-017A-00FE-6E93F3DA6E23}"/>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A9F3B2FF-705B-9A81-D803-E8113C6A113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48001"/>
          <a:stretch/>
        </p:blipFill>
        <p:spPr>
          <a:xfrm>
            <a:off x="-16627" y="6262777"/>
            <a:ext cx="9191105" cy="590755"/>
          </a:xfrm>
          <a:prstGeom prst="rect">
            <a:avLst/>
          </a:prstGeom>
        </p:spPr>
      </p:pic>
      <p:pic>
        <p:nvPicPr>
          <p:cNvPr id="15" name="Picture 14">
            <a:extLst>
              <a:ext uri="{FF2B5EF4-FFF2-40B4-BE49-F238E27FC236}">
                <a16:creationId xmlns:a16="http://schemas.microsoft.com/office/drawing/2014/main" id="{0E5182F0-3150-8736-F4C8-2E76F8D0D5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553" y="-80497"/>
            <a:ext cx="9191105" cy="1385891"/>
          </a:xfrm>
          <a:prstGeom prst="rect">
            <a:avLst/>
          </a:prstGeom>
        </p:spPr>
      </p:pic>
      <p:sp>
        <p:nvSpPr>
          <p:cNvPr id="3" name="TextBox 2">
            <a:extLst>
              <a:ext uri="{FF2B5EF4-FFF2-40B4-BE49-F238E27FC236}">
                <a16:creationId xmlns:a16="http://schemas.microsoft.com/office/drawing/2014/main" id="{BF953831-05F4-E212-9F65-9F0805AFEF3F}"/>
              </a:ext>
            </a:extLst>
          </p:cNvPr>
          <p:cNvSpPr txBox="1"/>
          <p:nvPr/>
        </p:nvSpPr>
        <p:spPr>
          <a:xfrm>
            <a:off x="2436541" y="348512"/>
            <a:ext cx="4270918" cy="584775"/>
          </a:xfrm>
          <a:prstGeom prst="rect">
            <a:avLst/>
          </a:prstGeom>
          <a:noFill/>
        </p:spPr>
        <p:txBody>
          <a:bodyPr wrap="square" rtlCol="0">
            <a:spAutoFit/>
          </a:bodyPr>
          <a:lstStyle/>
          <a:p>
            <a:r>
              <a:rPr lang="en-US" sz="3200" dirty="0">
                <a:solidFill>
                  <a:schemeClr val="bg1"/>
                </a:solidFill>
              </a:rPr>
              <a:t>About the CTSA Program</a:t>
            </a:r>
          </a:p>
        </p:txBody>
      </p:sp>
      <p:pic>
        <p:nvPicPr>
          <p:cNvPr id="2" name="Picture 1">
            <a:extLst>
              <a:ext uri="{FF2B5EF4-FFF2-40B4-BE49-F238E27FC236}">
                <a16:creationId xmlns:a16="http://schemas.microsoft.com/office/drawing/2014/main" id="{08371773-F3D5-1388-720E-162FC86F7972}"/>
              </a:ext>
            </a:extLst>
          </p:cNvPr>
          <p:cNvPicPr>
            <a:picLocks noChangeAspect="1"/>
          </p:cNvPicPr>
          <p:nvPr/>
        </p:nvPicPr>
        <p:blipFill>
          <a:blip r:embed="rId3"/>
          <a:stretch>
            <a:fillRect/>
          </a:stretch>
        </p:blipFill>
        <p:spPr>
          <a:xfrm>
            <a:off x="4270302" y="1640151"/>
            <a:ext cx="4483811" cy="4483811"/>
          </a:xfrm>
          <a:prstGeom prst="rect">
            <a:avLst/>
          </a:prstGeom>
        </p:spPr>
      </p:pic>
      <p:sp>
        <p:nvSpPr>
          <p:cNvPr id="6" name="Content Placeholder 5">
            <a:extLst>
              <a:ext uri="{FF2B5EF4-FFF2-40B4-BE49-F238E27FC236}">
                <a16:creationId xmlns:a16="http://schemas.microsoft.com/office/drawing/2014/main" id="{E01F05B2-9EF6-A4D5-C646-D39AD4F2458B}"/>
              </a:ext>
            </a:extLst>
          </p:cNvPr>
          <p:cNvSpPr>
            <a:spLocks noGrp="1"/>
          </p:cNvSpPr>
          <p:nvPr>
            <p:ph sz="half" idx="1"/>
          </p:nvPr>
        </p:nvSpPr>
        <p:spPr>
          <a:xfrm>
            <a:off x="63119" y="1706387"/>
            <a:ext cx="3886200" cy="4351338"/>
          </a:xfrm>
        </p:spPr>
        <p:txBody>
          <a:bodyPr>
            <a:normAutofit fontScale="77500" lnSpcReduction="20000"/>
          </a:bodyPr>
          <a:lstStyle/>
          <a:p>
            <a:pPr lvl="1" defTabSz="685800">
              <a:defRPr/>
            </a:pPr>
            <a:r>
              <a:rPr lang="en-US" sz="2800" dirty="0">
                <a:solidFill>
                  <a:srgbClr val="E9BA67"/>
                </a:solidFill>
                <a:ea typeface="Open Sans" panose="020B0606030504020204" pitchFamily="34" charset="0"/>
                <a:cs typeface="Open Sans" panose="020B0606030504020204" pitchFamily="34" charset="0"/>
              </a:rPr>
              <a:t>Goal</a:t>
            </a:r>
            <a:r>
              <a:rPr lang="en-US" sz="2800" dirty="0">
                <a:solidFill>
                  <a:schemeClr val="accent4"/>
                </a:solidFill>
                <a:ea typeface="Open Sans" panose="020B0606030504020204" pitchFamily="34" charset="0"/>
                <a:cs typeface="Open Sans" panose="020B0606030504020204" pitchFamily="34" charset="0"/>
              </a:rPr>
              <a:t>:</a:t>
            </a:r>
            <a:r>
              <a:rPr lang="en-US" sz="2800" dirty="0">
                <a:solidFill>
                  <a:srgbClr val="1F5B87"/>
                </a:solidFill>
                <a:ea typeface="Open Sans" panose="020B0606030504020204" pitchFamily="34" charset="0"/>
                <a:cs typeface="Open Sans" panose="020B0606030504020204" pitchFamily="34" charset="0"/>
              </a:rPr>
              <a:t> to speed the translation of research discoveries into improved care</a:t>
            </a:r>
          </a:p>
          <a:p>
            <a:pPr lvl="1" defTabSz="685800">
              <a:defRPr/>
            </a:pPr>
            <a:endParaRPr lang="en-US" sz="2800" dirty="0">
              <a:solidFill>
                <a:srgbClr val="1F5B87"/>
              </a:solidFill>
              <a:ea typeface="Open Sans" panose="020B0606030504020204" pitchFamily="34" charset="0"/>
              <a:cs typeface="Open Sans" panose="020B0606030504020204" pitchFamily="34" charset="0"/>
            </a:endParaRPr>
          </a:p>
          <a:p>
            <a:pPr lvl="1" defTabSz="685800">
              <a:defRPr/>
            </a:pPr>
            <a:r>
              <a:rPr lang="en-US" sz="2800" dirty="0">
                <a:solidFill>
                  <a:srgbClr val="1F5B87"/>
                </a:solidFill>
                <a:ea typeface="Open Sans" panose="020B0606030504020204" pitchFamily="34" charset="0"/>
                <a:cs typeface="Open Sans" panose="020B0606030504020204" pitchFamily="34" charset="0"/>
              </a:rPr>
              <a:t>Includes modules on bioinformatics, community engagement, and translational workforce development </a:t>
            </a:r>
          </a:p>
          <a:p>
            <a:pPr lvl="1" defTabSz="685800">
              <a:defRPr/>
            </a:pPr>
            <a:endParaRPr lang="en-US" sz="2800" dirty="0">
              <a:solidFill>
                <a:srgbClr val="1F5B87"/>
              </a:solidFill>
              <a:ea typeface="Open Sans" panose="020B0606030504020204" pitchFamily="34" charset="0"/>
              <a:cs typeface="Open Sans" panose="020B0606030504020204" pitchFamily="34" charset="0"/>
            </a:endParaRPr>
          </a:p>
          <a:p>
            <a:pPr lvl="1" defTabSz="685800">
              <a:defRPr/>
            </a:pPr>
            <a:r>
              <a:rPr lang="en-US" sz="2800" dirty="0">
                <a:solidFill>
                  <a:srgbClr val="1F5B87"/>
                </a:solidFill>
                <a:ea typeface="Open Sans" panose="020B0606030504020204" pitchFamily="34" charset="0"/>
                <a:cs typeface="Open Sans" panose="020B0606030504020204" pitchFamily="34" charset="0"/>
              </a:rPr>
              <a:t>Focus on overcoming translational science barriers using translational science principles</a:t>
            </a:r>
          </a:p>
          <a:p>
            <a:pPr lvl="1" defTabSz="685800">
              <a:defRPr/>
            </a:pPr>
            <a:endParaRPr lang="en-US" sz="2800" dirty="0">
              <a:solidFill>
                <a:srgbClr val="1F5B87"/>
              </a:solidFill>
              <a:ea typeface="Open Sans" panose="020B0606030504020204" pitchFamily="34" charset="0"/>
              <a:cs typeface="Open Sans" panose="020B0606030504020204" pitchFamily="34" charset="0"/>
            </a:endParaRPr>
          </a:p>
          <a:p>
            <a:pPr lvl="1" defTabSz="685800">
              <a:defRPr/>
            </a:pPr>
            <a:endParaRPr lang="en-US" sz="2800" dirty="0">
              <a:solidFill>
                <a:srgbClr val="1F5B87"/>
              </a:solidFill>
              <a:ea typeface="Open Sans" panose="020B0606030504020204" pitchFamily="34" charset="0"/>
              <a:cs typeface="Open Sans" panose="020B0606030504020204" pitchFamily="34" charset="0"/>
            </a:endParaRPr>
          </a:p>
          <a:p>
            <a:endParaRPr lang="en-US" dirty="0"/>
          </a:p>
        </p:txBody>
      </p:sp>
    </p:spTree>
    <p:extLst>
      <p:ext uri="{BB962C8B-B14F-4D97-AF65-F5344CB8AC3E}">
        <p14:creationId xmlns:p14="http://schemas.microsoft.com/office/powerpoint/2010/main" val="4137363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717ACC-3B78-78E7-C2B5-4F7B1B7DA6CF}"/>
              </a:ext>
            </a:extLst>
          </p:cNvPr>
          <p:cNvPicPr>
            <a:picLocks noChangeAspect="1"/>
          </p:cNvPicPr>
          <p:nvPr/>
        </p:nvPicPr>
        <p:blipFill>
          <a:blip r:embed="rId2"/>
          <a:stretch>
            <a:fillRect/>
          </a:stretch>
        </p:blipFill>
        <p:spPr>
          <a:xfrm>
            <a:off x="0" y="0"/>
            <a:ext cx="9144000" cy="6618914"/>
          </a:xfrm>
          <a:prstGeom prst="rect">
            <a:avLst/>
          </a:prstGeom>
        </p:spPr>
      </p:pic>
    </p:spTree>
    <p:extLst>
      <p:ext uri="{BB962C8B-B14F-4D97-AF65-F5344CB8AC3E}">
        <p14:creationId xmlns:p14="http://schemas.microsoft.com/office/powerpoint/2010/main" val="2105107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email">
            <a:extLst>
              <a:ext uri="{28A0092B-C50C-407E-A947-70E740481C1C}">
                <a14:useLocalDpi xmlns:a14="http://schemas.microsoft.com/office/drawing/2010/main"/>
              </a:ext>
            </a:extLst>
          </a:blip>
          <a:srcRect t="48001"/>
          <a:stretch/>
        </p:blipFill>
        <p:spPr>
          <a:xfrm>
            <a:off x="-16627" y="6262777"/>
            <a:ext cx="9160627" cy="590755"/>
          </a:xfrm>
          <a:prstGeom prst="rect">
            <a:avLst/>
          </a:prstGeom>
        </p:spPr>
      </p:pic>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627" y="-50800"/>
            <a:ext cx="9191105" cy="1385891"/>
          </a:xfrm>
          <a:prstGeom prst="rect">
            <a:avLst/>
          </a:prstGeom>
        </p:spPr>
      </p:pic>
      <p:sp>
        <p:nvSpPr>
          <p:cNvPr id="6" name="Rectangle 5"/>
          <p:cNvSpPr/>
          <p:nvPr/>
        </p:nvSpPr>
        <p:spPr>
          <a:xfrm>
            <a:off x="1391514" y="329677"/>
            <a:ext cx="6374822" cy="624936"/>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dirty="0">
                <a:latin typeface="Franklin Gothic Demi" panose="020B0703020102020204" pitchFamily="34" charset="0"/>
              </a:rPr>
              <a:t>What is CTSA and What it is not?</a:t>
            </a:r>
          </a:p>
        </p:txBody>
      </p:sp>
      <p:sp>
        <p:nvSpPr>
          <p:cNvPr id="3" name="TextBox 2">
            <a:extLst>
              <a:ext uri="{FF2B5EF4-FFF2-40B4-BE49-F238E27FC236}">
                <a16:creationId xmlns:a16="http://schemas.microsoft.com/office/drawing/2014/main" id="{461B3C9A-DC46-9D97-0B6D-046CDA7C9B48}"/>
              </a:ext>
            </a:extLst>
          </p:cNvPr>
          <p:cNvSpPr txBox="1"/>
          <p:nvPr/>
        </p:nvSpPr>
        <p:spPr>
          <a:xfrm>
            <a:off x="543820" y="1608650"/>
            <a:ext cx="7684316" cy="4154984"/>
          </a:xfrm>
          <a:prstGeom prst="rect">
            <a:avLst/>
          </a:prstGeom>
          <a:noFill/>
        </p:spPr>
        <p:txBody>
          <a:bodyPr wrap="square">
            <a:spAutoFit/>
          </a:bodyPr>
          <a:lstStyle/>
          <a:p>
            <a:pPr marL="285750" indent="-285750">
              <a:spcBef>
                <a:spcPts val="0"/>
              </a:spcBef>
              <a:buFont typeface="Arial" panose="020B0604020202020204" pitchFamily="34" charset="0"/>
              <a:buChar char="•"/>
            </a:pPr>
            <a:r>
              <a:rPr lang="en-US" sz="2400" dirty="0">
                <a:solidFill>
                  <a:srgbClr val="1F5B87"/>
                </a:solidFill>
                <a:ea typeface="Times New Roman" panose="02020603050405020304" pitchFamily="18" charset="0"/>
              </a:rPr>
              <a:t>Overcomes roadblocks to enhance efficiency of translational research</a:t>
            </a:r>
          </a:p>
          <a:p>
            <a:pPr marL="285750" indent="-285750">
              <a:spcBef>
                <a:spcPts val="0"/>
              </a:spcBef>
              <a:buFont typeface="Arial" panose="020B0604020202020204" pitchFamily="34" charset="0"/>
              <a:buChar char="•"/>
            </a:pPr>
            <a:endParaRPr lang="en-US" sz="2400" dirty="0">
              <a:solidFill>
                <a:srgbClr val="1F5B87"/>
              </a:solidFill>
              <a:ea typeface="Times New Roman" panose="02020603050405020304" pitchFamily="18" charset="0"/>
            </a:endParaRPr>
          </a:p>
          <a:p>
            <a:pPr marL="285750" indent="-285750">
              <a:spcBef>
                <a:spcPts val="0"/>
              </a:spcBef>
              <a:buFont typeface="Arial" panose="020B0604020202020204" pitchFamily="34" charset="0"/>
              <a:buChar char="•"/>
            </a:pPr>
            <a:r>
              <a:rPr lang="en-US" sz="2400" dirty="0">
                <a:solidFill>
                  <a:srgbClr val="1F5B87"/>
                </a:solidFill>
                <a:ea typeface="Times New Roman" panose="02020603050405020304" pitchFamily="18" charset="0"/>
              </a:rPr>
              <a:t>Generalizes solutions across a range of diseases/conditions</a:t>
            </a:r>
          </a:p>
          <a:p>
            <a:pPr marL="285750" indent="-285750">
              <a:spcBef>
                <a:spcPts val="0"/>
              </a:spcBef>
              <a:buFont typeface="Arial" panose="020B0604020202020204" pitchFamily="34" charset="0"/>
              <a:buChar char="•"/>
            </a:pPr>
            <a:endParaRPr lang="en-US" sz="2400" dirty="0">
              <a:solidFill>
                <a:srgbClr val="1F5B87"/>
              </a:solidFill>
              <a:ea typeface="Times New Roman" panose="02020603050405020304" pitchFamily="18" charset="0"/>
            </a:endParaRPr>
          </a:p>
          <a:p>
            <a:pPr marL="285750" indent="-285750">
              <a:spcBef>
                <a:spcPts val="0"/>
              </a:spcBef>
              <a:buFont typeface="Arial" panose="020B0604020202020204" pitchFamily="34" charset="0"/>
              <a:buChar char="•"/>
            </a:pPr>
            <a:r>
              <a:rPr lang="en-US" sz="2400" dirty="0">
                <a:solidFill>
                  <a:srgbClr val="1F5B87"/>
                </a:solidFill>
                <a:ea typeface="Times New Roman" panose="02020603050405020304" pitchFamily="18" charset="0"/>
              </a:rPr>
              <a:t>Facilitates interactions between institutions, researchers, and community partners</a:t>
            </a:r>
          </a:p>
          <a:p>
            <a:pPr marL="285750" indent="-285750">
              <a:spcBef>
                <a:spcPts val="0"/>
              </a:spcBef>
              <a:buFont typeface="Arial" panose="020B0604020202020204" pitchFamily="34" charset="0"/>
              <a:buChar char="•"/>
            </a:pPr>
            <a:endParaRPr lang="en-US" sz="2400" dirty="0">
              <a:solidFill>
                <a:srgbClr val="1F5B87"/>
              </a:solidFill>
              <a:ea typeface="Calibri" panose="020F0502020204030204" pitchFamily="34" charset="0"/>
            </a:endParaRPr>
          </a:p>
          <a:p>
            <a:pPr marL="285750" indent="-285750">
              <a:buFont typeface="Arial" panose="020B0604020202020204" pitchFamily="34" charset="0"/>
              <a:buChar char="•"/>
            </a:pPr>
            <a:r>
              <a:rPr lang="en-US" sz="2400" dirty="0">
                <a:solidFill>
                  <a:srgbClr val="1F5B87"/>
                </a:solidFill>
                <a:ea typeface="Times New Roman" panose="02020603050405020304" pitchFamily="18" charset="0"/>
              </a:rPr>
              <a:t>Supports clinical research offices that execute the trials (FSU Health Research Connection)</a:t>
            </a:r>
          </a:p>
        </p:txBody>
      </p:sp>
    </p:spTree>
    <p:extLst>
      <p:ext uri="{BB962C8B-B14F-4D97-AF65-F5344CB8AC3E}">
        <p14:creationId xmlns:p14="http://schemas.microsoft.com/office/powerpoint/2010/main" val="2514721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email">
            <a:extLst>
              <a:ext uri="{28A0092B-C50C-407E-A947-70E740481C1C}">
                <a14:useLocalDpi xmlns:a14="http://schemas.microsoft.com/office/drawing/2010/main"/>
              </a:ext>
            </a:extLst>
          </a:blip>
          <a:srcRect t="48001"/>
          <a:stretch/>
        </p:blipFill>
        <p:spPr>
          <a:xfrm>
            <a:off x="-16627" y="6262777"/>
            <a:ext cx="9160627" cy="590755"/>
          </a:xfrm>
          <a:prstGeom prst="rect">
            <a:avLst/>
          </a:prstGeom>
        </p:spPr>
      </p:pic>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627" y="-50800"/>
            <a:ext cx="9191105" cy="1385891"/>
          </a:xfrm>
          <a:prstGeom prst="rect">
            <a:avLst/>
          </a:prstGeom>
        </p:spPr>
      </p:pic>
      <p:sp>
        <p:nvSpPr>
          <p:cNvPr id="6" name="Rectangle 5"/>
          <p:cNvSpPr/>
          <p:nvPr/>
        </p:nvSpPr>
        <p:spPr>
          <a:xfrm>
            <a:off x="1391514" y="329677"/>
            <a:ext cx="6374822" cy="624936"/>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dirty="0">
                <a:latin typeface="Franklin Gothic Demi" panose="020B0703020102020204" pitchFamily="34" charset="0"/>
              </a:rPr>
              <a:t>What is CTSA and What it is not?</a:t>
            </a:r>
          </a:p>
        </p:txBody>
      </p:sp>
      <p:sp>
        <p:nvSpPr>
          <p:cNvPr id="4" name="Text Placeholder 3">
            <a:extLst>
              <a:ext uri="{FF2B5EF4-FFF2-40B4-BE49-F238E27FC236}">
                <a16:creationId xmlns:a16="http://schemas.microsoft.com/office/drawing/2014/main" id="{604E34F2-E879-EF33-8C34-4F9DD63DAFAC}"/>
              </a:ext>
            </a:extLst>
          </p:cNvPr>
          <p:cNvSpPr>
            <a:spLocks noGrp="1"/>
          </p:cNvSpPr>
          <p:nvPr>
            <p:ph type="body" idx="1"/>
          </p:nvPr>
        </p:nvSpPr>
        <p:spPr>
          <a:xfrm>
            <a:off x="520786" y="1133092"/>
            <a:ext cx="3868340" cy="823912"/>
          </a:xfrm>
        </p:spPr>
        <p:txBody>
          <a:bodyPr/>
          <a:lstStyle/>
          <a:p>
            <a:r>
              <a:rPr lang="en-US" dirty="0" err="1"/>
              <a:t>CTResearch</a:t>
            </a:r>
            <a:endParaRPr lang="en-US" dirty="0"/>
          </a:p>
        </p:txBody>
      </p:sp>
      <p:sp>
        <p:nvSpPr>
          <p:cNvPr id="5" name="Content Placeholder 4">
            <a:extLst>
              <a:ext uri="{FF2B5EF4-FFF2-40B4-BE49-F238E27FC236}">
                <a16:creationId xmlns:a16="http://schemas.microsoft.com/office/drawing/2014/main" id="{67FF8F56-802F-58D1-56C4-53E8D2F5E3A2}"/>
              </a:ext>
            </a:extLst>
          </p:cNvPr>
          <p:cNvSpPr>
            <a:spLocks noGrp="1"/>
          </p:cNvSpPr>
          <p:nvPr>
            <p:ph sz="half" idx="2"/>
          </p:nvPr>
        </p:nvSpPr>
        <p:spPr>
          <a:xfrm>
            <a:off x="252338" y="2007860"/>
            <a:ext cx="3868340" cy="3684588"/>
          </a:xfrm>
        </p:spPr>
        <p:txBody>
          <a:bodyPr>
            <a:normAutofit fontScale="70000" lnSpcReduction="20000"/>
          </a:bodyPr>
          <a:lstStyle/>
          <a:p>
            <a:pPr>
              <a:buFont typeface="Arial" panose="020B0604020202020204" pitchFamily="34" charset="0"/>
              <a:buChar char="•"/>
            </a:pPr>
            <a:r>
              <a:rPr lang="en-US" dirty="0">
                <a:solidFill>
                  <a:srgbClr val="1F5B87"/>
                </a:solidFill>
                <a:latin typeface="+mn-lt"/>
              </a:rPr>
              <a:t>Evaluate the toxicity of a new compound to treat Alzheimer’s</a:t>
            </a:r>
          </a:p>
          <a:p>
            <a:pPr marL="0" indent="0">
              <a:buNone/>
            </a:pPr>
            <a:endParaRPr lang="en-US" dirty="0">
              <a:solidFill>
                <a:srgbClr val="1F5B87"/>
              </a:solidFill>
              <a:latin typeface="+mn-lt"/>
            </a:endParaRPr>
          </a:p>
          <a:p>
            <a:pPr>
              <a:buFont typeface="Arial" panose="020B0604020202020204" pitchFamily="34" charset="0"/>
              <a:buChar char="•"/>
            </a:pPr>
            <a:r>
              <a:rPr lang="en-US" dirty="0">
                <a:solidFill>
                  <a:srgbClr val="1F5B87"/>
                </a:solidFill>
                <a:latin typeface="+mn-lt"/>
              </a:rPr>
              <a:t>Identify early biomarkers of multiple sclerosis</a:t>
            </a:r>
          </a:p>
          <a:p>
            <a:pPr>
              <a:buFont typeface="Arial" panose="020B0604020202020204" pitchFamily="34" charset="0"/>
              <a:buChar char="•"/>
            </a:pPr>
            <a:endParaRPr lang="en-US" dirty="0">
              <a:solidFill>
                <a:srgbClr val="1F5B87"/>
              </a:solidFill>
              <a:latin typeface="+mn-lt"/>
            </a:endParaRPr>
          </a:p>
          <a:p>
            <a:pPr>
              <a:buFont typeface="Arial" panose="020B0604020202020204" pitchFamily="34" charset="0"/>
              <a:buChar char="•"/>
            </a:pPr>
            <a:r>
              <a:rPr lang="en-US" dirty="0">
                <a:solidFill>
                  <a:srgbClr val="1F5B87"/>
                </a:solidFill>
                <a:latin typeface="+mn-lt"/>
              </a:rPr>
              <a:t>Recruit historically underrepresented groups into a clinical trial of breast cancer</a:t>
            </a:r>
          </a:p>
          <a:p>
            <a:pPr>
              <a:buFont typeface="Arial" panose="020B0604020202020204" pitchFamily="34" charset="0"/>
              <a:buChar char="•"/>
            </a:pPr>
            <a:endParaRPr lang="en-US" dirty="0">
              <a:solidFill>
                <a:srgbClr val="1F5B87"/>
              </a:solidFill>
              <a:latin typeface="+mn-lt"/>
            </a:endParaRPr>
          </a:p>
          <a:p>
            <a:pPr>
              <a:buFont typeface="Arial" panose="020B0604020202020204" pitchFamily="34" charset="0"/>
              <a:buChar char="•"/>
            </a:pPr>
            <a:r>
              <a:rPr lang="en-US" dirty="0">
                <a:solidFill>
                  <a:srgbClr val="1F5B87"/>
                </a:solidFill>
                <a:latin typeface="+mn-lt"/>
              </a:rPr>
              <a:t>Generate a research database of patients with diabetes in Panhandle</a:t>
            </a:r>
          </a:p>
          <a:p>
            <a:endParaRPr lang="en-US" dirty="0"/>
          </a:p>
        </p:txBody>
      </p:sp>
      <p:sp>
        <p:nvSpPr>
          <p:cNvPr id="7" name="Text Placeholder 6">
            <a:extLst>
              <a:ext uri="{FF2B5EF4-FFF2-40B4-BE49-F238E27FC236}">
                <a16:creationId xmlns:a16="http://schemas.microsoft.com/office/drawing/2014/main" id="{0676BAA7-4AF2-8352-00C4-0D9A86C57D9E}"/>
              </a:ext>
            </a:extLst>
          </p:cNvPr>
          <p:cNvSpPr>
            <a:spLocks noGrp="1"/>
          </p:cNvSpPr>
          <p:nvPr>
            <p:ph type="body" sz="quarter" idx="3"/>
          </p:nvPr>
        </p:nvSpPr>
        <p:spPr>
          <a:xfrm>
            <a:off x="4838106" y="1096171"/>
            <a:ext cx="3887391" cy="823912"/>
          </a:xfrm>
        </p:spPr>
        <p:txBody>
          <a:bodyPr/>
          <a:lstStyle/>
          <a:p>
            <a:r>
              <a:rPr lang="en-US" dirty="0" err="1"/>
              <a:t>CTScience</a:t>
            </a:r>
            <a:endParaRPr lang="en-US" dirty="0"/>
          </a:p>
        </p:txBody>
      </p:sp>
      <p:sp>
        <p:nvSpPr>
          <p:cNvPr id="8" name="Content Placeholder 7">
            <a:extLst>
              <a:ext uri="{FF2B5EF4-FFF2-40B4-BE49-F238E27FC236}">
                <a16:creationId xmlns:a16="http://schemas.microsoft.com/office/drawing/2014/main" id="{0E719CEA-4E59-D619-8E05-1EA1A154CAF4}"/>
              </a:ext>
            </a:extLst>
          </p:cNvPr>
          <p:cNvSpPr>
            <a:spLocks noGrp="1"/>
          </p:cNvSpPr>
          <p:nvPr>
            <p:ph sz="quarter" idx="4"/>
          </p:nvPr>
        </p:nvSpPr>
        <p:spPr>
          <a:xfrm>
            <a:off x="4563686" y="2043784"/>
            <a:ext cx="3887391" cy="3684588"/>
          </a:xfrm>
        </p:spPr>
        <p:txBody>
          <a:bodyPr>
            <a:normAutofit fontScale="70000" lnSpcReduction="20000"/>
          </a:bodyPr>
          <a:lstStyle/>
          <a:p>
            <a:pPr>
              <a:buFont typeface="Arial" panose="020B0604020202020204" pitchFamily="34" charset="0"/>
              <a:buChar char="•"/>
            </a:pPr>
            <a:r>
              <a:rPr lang="en-US" dirty="0">
                <a:solidFill>
                  <a:srgbClr val="1F5B87"/>
                </a:solidFill>
                <a:latin typeface="+mn-lt"/>
              </a:rPr>
              <a:t>Develop new assay types based on human cells that can identify potential toxicities better than current animal testing methods</a:t>
            </a:r>
          </a:p>
          <a:p>
            <a:pPr>
              <a:buFont typeface="Arial" panose="020B0604020202020204" pitchFamily="34" charset="0"/>
              <a:buChar char="•"/>
            </a:pPr>
            <a:r>
              <a:rPr lang="en-US" dirty="0">
                <a:solidFill>
                  <a:srgbClr val="1F5B87"/>
                </a:solidFill>
                <a:latin typeface="+mn-lt"/>
              </a:rPr>
              <a:t>Develop framework/models to identify biomarkers to gauge intervention efficacy</a:t>
            </a:r>
          </a:p>
          <a:p>
            <a:pPr>
              <a:buFont typeface="Arial" panose="020B0604020202020204" pitchFamily="34" charset="0"/>
              <a:buChar char="•"/>
            </a:pPr>
            <a:r>
              <a:rPr lang="en-US" dirty="0">
                <a:solidFill>
                  <a:srgbClr val="1F5B87"/>
                </a:solidFill>
                <a:latin typeface="+mn-lt"/>
              </a:rPr>
              <a:t>Systematically study barriers to enrollment of historically underrepresented groups in clinical trials</a:t>
            </a:r>
          </a:p>
          <a:p>
            <a:pPr>
              <a:buFont typeface="Arial" panose="020B0604020202020204" pitchFamily="34" charset="0"/>
              <a:buChar char="•"/>
            </a:pPr>
            <a:r>
              <a:rPr lang="en-US" dirty="0">
                <a:solidFill>
                  <a:srgbClr val="1F5B87"/>
                </a:solidFill>
                <a:latin typeface="+mn-lt"/>
              </a:rPr>
              <a:t>Develop systems to merge clinical datasets from different sources efficiently</a:t>
            </a:r>
          </a:p>
          <a:p>
            <a:endParaRPr lang="en-US" dirty="0"/>
          </a:p>
        </p:txBody>
      </p:sp>
    </p:spTree>
    <p:extLst>
      <p:ext uri="{BB962C8B-B14F-4D97-AF65-F5344CB8AC3E}">
        <p14:creationId xmlns:p14="http://schemas.microsoft.com/office/powerpoint/2010/main" val="2804365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email">
            <a:extLst>
              <a:ext uri="{28A0092B-C50C-407E-A947-70E740481C1C}">
                <a14:useLocalDpi xmlns:a14="http://schemas.microsoft.com/office/drawing/2010/main"/>
              </a:ext>
            </a:extLst>
          </a:blip>
          <a:srcRect t="48001"/>
          <a:stretch/>
        </p:blipFill>
        <p:spPr>
          <a:xfrm>
            <a:off x="-16627" y="6262777"/>
            <a:ext cx="9160627" cy="590755"/>
          </a:xfrm>
          <a:prstGeom prst="rect">
            <a:avLst/>
          </a:prstGeom>
        </p:spPr>
      </p:pic>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91105" cy="1385891"/>
          </a:xfrm>
          <a:prstGeom prst="rect">
            <a:avLst/>
          </a:prstGeom>
        </p:spPr>
      </p:pic>
      <p:sp>
        <p:nvSpPr>
          <p:cNvPr id="6" name="Rectangle 5"/>
          <p:cNvSpPr/>
          <p:nvPr/>
        </p:nvSpPr>
        <p:spPr>
          <a:xfrm>
            <a:off x="1391514" y="329677"/>
            <a:ext cx="6374822" cy="624936"/>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dirty="0">
                <a:latin typeface="Franklin Gothic Demi" panose="020B0703020102020204" pitchFamily="34" charset="0"/>
              </a:rPr>
              <a:t>FOUR PILLARS of FSU CTSA 4.0*</a:t>
            </a:r>
          </a:p>
        </p:txBody>
      </p:sp>
      <p:graphicFrame>
        <p:nvGraphicFramePr>
          <p:cNvPr id="13" name="Diagram 12">
            <a:extLst>
              <a:ext uri="{FF2B5EF4-FFF2-40B4-BE49-F238E27FC236}">
                <a16:creationId xmlns:a16="http://schemas.microsoft.com/office/drawing/2014/main" id="{6C805D1C-2BFA-A7A9-7D6E-83076A907BBF}"/>
              </a:ext>
            </a:extLst>
          </p:cNvPr>
          <p:cNvGraphicFramePr/>
          <p:nvPr>
            <p:extLst>
              <p:ext uri="{D42A27DB-BD31-4B8C-83A1-F6EECF244321}">
                <p14:modId xmlns:p14="http://schemas.microsoft.com/office/powerpoint/2010/main" val="108560117"/>
              </p:ext>
            </p:extLst>
          </p:nvPr>
        </p:nvGraphicFramePr>
        <p:xfrm>
          <a:off x="204355" y="1715569"/>
          <a:ext cx="8735290" cy="3826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a:extLst>
              <a:ext uri="{FF2B5EF4-FFF2-40B4-BE49-F238E27FC236}">
                <a16:creationId xmlns:a16="http://schemas.microsoft.com/office/drawing/2014/main" id="{FD7A273F-50B1-85DB-954C-ABEA976E6B65}"/>
              </a:ext>
            </a:extLst>
          </p:cNvPr>
          <p:cNvSpPr txBox="1"/>
          <p:nvPr/>
        </p:nvSpPr>
        <p:spPr>
          <a:xfrm>
            <a:off x="757739" y="5646833"/>
            <a:ext cx="7642371" cy="369332"/>
          </a:xfrm>
          <a:prstGeom prst="rect">
            <a:avLst/>
          </a:prstGeom>
          <a:noFill/>
        </p:spPr>
        <p:txBody>
          <a:bodyPr wrap="square">
            <a:spAutoFit/>
          </a:bodyPr>
          <a:lstStyle/>
          <a:p>
            <a:r>
              <a:rPr lang="en-US" dirty="0">
                <a:solidFill>
                  <a:srgbClr val="182D55"/>
                </a:solidFill>
              </a:rPr>
              <a:t>*Currently in a gap year; UM1 reviewed end of March with ~July 1, 2025 start</a:t>
            </a:r>
          </a:p>
        </p:txBody>
      </p:sp>
    </p:spTree>
    <p:extLst>
      <p:ext uri="{BB962C8B-B14F-4D97-AF65-F5344CB8AC3E}">
        <p14:creationId xmlns:p14="http://schemas.microsoft.com/office/powerpoint/2010/main" val="2146596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email">
            <a:extLst>
              <a:ext uri="{28A0092B-C50C-407E-A947-70E740481C1C}">
                <a14:useLocalDpi xmlns:a14="http://schemas.microsoft.com/office/drawing/2010/main"/>
              </a:ext>
            </a:extLst>
          </a:blip>
          <a:srcRect t="48001"/>
          <a:stretch/>
        </p:blipFill>
        <p:spPr>
          <a:xfrm>
            <a:off x="-16627" y="6262777"/>
            <a:ext cx="9160627" cy="590755"/>
          </a:xfrm>
          <a:prstGeom prst="rect">
            <a:avLst/>
          </a:prstGeom>
        </p:spPr>
      </p:pic>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91105" cy="1385891"/>
          </a:xfrm>
          <a:prstGeom prst="rect">
            <a:avLst/>
          </a:prstGeom>
        </p:spPr>
      </p:pic>
      <p:sp>
        <p:nvSpPr>
          <p:cNvPr id="6" name="Rectangle 5"/>
          <p:cNvSpPr/>
          <p:nvPr/>
        </p:nvSpPr>
        <p:spPr>
          <a:xfrm>
            <a:off x="1391514" y="125835"/>
            <a:ext cx="6374822" cy="828778"/>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dirty="0">
                <a:latin typeface="Franklin Gothic Demi" panose="020B0703020102020204" pitchFamily="34" charset="0"/>
              </a:rPr>
              <a:t>FSU HEALTH RESEARCH SERVICES INTEGRATION (DRAFT)</a:t>
            </a:r>
          </a:p>
        </p:txBody>
      </p:sp>
      <p:pic>
        <p:nvPicPr>
          <p:cNvPr id="2" name="Content Placeholder 3">
            <a:extLst>
              <a:ext uri="{FF2B5EF4-FFF2-40B4-BE49-F238E27FC236}">
                <a16:creationId xmlns:a16="http://schemas.microsoft.com/office/drawing/2014/main" id="{0415103D-2806-C0AB-3B0A-028F82FA4E01}"/>
              </a:ext>
            </a:extLst>
          </p:cNvPr>
          <p:cNvPicPr>
            <a:picLocks noChangeAspect="1"/>
          </p:cNvPicPr>
          <p:nvPr/>
        </p:nvPicPr>
        <p:blipFill>
          <a:blip r:embed="rId3"/>
          <a:stretch>
            <a:fillRect/>
          </a:stretch>
        </p:blipFill>
        <p:spPr>
          <a:xfrm>
            <a:off x="0" y="1283440"/>
            <a:ext cx="9144000" cy="5502240"/>
          </a:xfrm>
          <a:prstGeom prst="rect">
            <a:avLst/>
          </a:prstGeom>
        </p:spPr>
      </p:pic>
    </p:spTree>
    <p:extLst>
      <p:ext uri="{BB962C8B-B14F-4D97-AF65-F5344CB8AC3E}">
        <p14:creationId xmlns:p14="http://schemas.microsoft.com/office/powerpoint/2010/main" val="7808406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a36450eb-db06-42a7-8d1b-026719f701e3}" enabled="0" method="" siteId="{a36450eb-db06-42a7-8d1b-026719f701e3}" removed="1"/>
</clbl:labelList>
</file>

<file path=docProps/app.xml><?xml version="1.0" encoding="utf-8"?>
<Properties xmlns="http://schemas.openxmlformats.org/officeDocument/2006/extended-properties" xmlns:vt="http://schemas.openxmlformats.org/officeDocument/2006/docPropsVTypes">
  <Template>Office Theme</Template>
  <TotalTime>13906</TotalTime>
  <Words>1586</Words>
  <Application>Microsoft Office PowerPoint</Application>
  <PresentationFormat>On-screen Show (4:3)</PresentationFormat>
  <Paragraphs>278</Paragraphs>
  <Slides>24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Arimo</vt:lpstr>
      <vt:lpstr>Calibri</vt:lpstr>
      <vt:lpstr>Calibri Light</vt:lpstr>
      <vt:lpstr>Franklin Gothic Demi</vt:lpstr>
      <vt:lpstr>Gentona 2</vt:lpstr>
      <vt:lpstr>Helvetica</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gets measured gets done” Academy of Medicine Transformative Health Justice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Florida Academic Health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Forman,Kristina E</dc:creator>
  <cp:lastModifiedBy>Sylvie Naar</cp:lastModifiedBy>
  <cp:revision>97</cp:revision>
  <dcterms:created xsi:type="dcterms:W3CDTF">2019-08-16T20:07:05Z</dcterms:created>
  <dcterms:modified xsi:type="dcterms:W3CDTF">2025-02-24T16:43:47Z</dcterms:modified>
</cp:coreProperties>
</file>